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0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1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2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  <p:sldMasterId id="2147483755" r:id="rId2"/>
    <p:sldMasterId id="2147483767" r:id="rId3"/>
    <p:sldMasterId id="2147483783" r:id="rId4"/>
    <p:sldMasterId id="2147483795" r:id="rId5"/>
    <p:sldMasterId id="2147483807" r:id="rId6"/>
    <p:sldMasterId id="2147483823" r:id="rId7"/>
    <p:sldMasterId id="2147483835" r:id="rId8"/>
    <p:sldMasterId id="2147483840" r:id="rId9"/>
    <p:sldMasterId id="2147483852" r:id="rId10"/>
    <p:sldMasterId id="2147483864" r:id="rId11"/>
    <p:sldMasterId id="2147483876" r:id="rId12"/>
    <p:sldMasterId id="2147483888" r:id="rId13"/>
  </p:sldMasterIdLst>
  <p:notesMasterIdLst>
    <p:notesMasterId r:id="rId52"/>
  </p:notesMasterIdLst>
  <p:handoutMasterIdLst>
    <p:handoutMasterId r:id="rId53"/>
  </p:handoutMasterIdLst>
  <p:sldIdLst>
    <p:sldId id="594" r:id="rId14"/>
    <p:sldId id="595" r:id="rId15"/>
    <p:sldId id="588" r:id="rId16"/>
    <p:sldId id="590" r:id="rId17"/>
    <p:sldId id="490" r:id="rId18"/>
    <p:sldId id="596" r:id="rId19"/>
    <p:sldId id="597" r:id="rId20"/>
    <p:sldId id="495" r:id="rId21"/>
    <p:sldId id="496" r:id="rId22"/>
    <p:sldId id="599" r:id="rId23"/>
    <p:sldId id="600" r:id="rId24"/>
    <p:sldId id="479" r:id="rId25"/>
    <p:sldId id="480" r:id="rId26"/>
    <p:sldId id="603" r:id="rId27"/>
    <p:sldId id="604" r:id="rId28"/>
    <p:sldId id="481" r:id="rId29"/>
    <p:sldId id="482" r:id="rId30"/>
    <p:sldId id="483" r:id="rId31"/>
    <p:sldId id="607" r:id="rId32"/>
    <p:sldId id="605" r:id="rId33"/>
    <p:sldId id="606" r:id="rId34"/>
    <p:sldId id="487" r:id="rId35"/>
    <p:sldId id="488" r:id="rId36"/>
    <p:sldId id="489" r:id="rId37"/>
    <p:sldId id="609" r:id="rId38"/>
    <p:sldId id="610" r:id="rId39"/>
    <p:sldId id="497" r:id="rId40"/>
    <p:sldId id="491" r:id="rId41"/>
    <p:sldId id="611" r:id="rId42"/>
    <p:sldId id="612" r:id="rId43"/>
    <p:sldId id="613" r:id="rId44"/>
    <p:sldId id="492" r:id="rId45"/>
    <p:sldId id="619" r:id="rId46"/>
    <p:sldId id="620" r:id="rId47"/>
    <p:sldId id="498" r:id="rId48"/>
    <p:sldId id="499" r:id="rId49"/>
    <p:sldId id="500" r:id="rId50"/>
    <p:sldId id="621" r:id="rId51"/>
  </p:sldIdLst>
  <p:sldSz cx="9144000" cy="5143500" type="screen16x9"/>
  <p:notesSz cx="9144000" cy="6858000"/>
  <p:embeddedFontLst>
    <p:embeddedFont>
      <p:font typeface="SimSun" panose="02010600030101010101" pitchFamily="2" charset="-122"/>
      <p:regular r:id="rId54"/>
    </p:embeddedFont>
    <p:embeddedFont>
      <p:font typeface="Arial Rounded MT Bold" panose="020F0704030504030204" pitchFamily="34" charset="0"/>
      <p:regular r:id="rId55"/>
    </p:embeddedFont>
    <p:embeddedFont>
      <p:font typeface="Cambria Math" panose="02040503050406030204" pitchFamily="18" charset="0"/>
      <p:regular r:id="rId56"/>
    </p:embeddedFont>
    <p:embeddedFont>
      <p:font typeface="Bookman Old Style" panose="02050604050505020204" pitchFamily="18" charset="0"/>
      <p:regular r:id="rId57"/>
      <p:bold r:id="rId58"/>
      <p:italic r:id="rId59"/>
      <p:boldItalic r:id="rId60"/>
    </p:embeddedFont>
    <p:embeddedFont>
      <p:font typeface="Agency FB" panose="020B0503020202020204" pitchFamily="34" charset="0"/>
      <p:regular r:id="rId61"/>
      <p:bold r:id="rId62"/>
    </p:embeddedFont>
    <p:embeddedFont>
      <p:font typeface="Garamond" panose="02020404030301010803" pitchFamily="18" charset="0"/>
      <p:regular r:id="rId63"/>
      <p:bold r:id="rId64"/>
      <p:italic r:id="rId65"/>
      <p:boldItalic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388938" indent="682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777875" indent="136525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168400" indent="203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557338" indent="2714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C00FF"/>
    <a:srgbClr val="0000FF"/>
    <a:srgbClr val="FF0000"/>
    <a:srgbClr val="6EF8EB"/>
    <a:srgbClr val="800000"/>
    <a:srgbClr val="FFBDD3"/>
    <a:srgbClr val="FF97FA"/>
    <a:srgbClr val="FF97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23" autoAdjust="0"/>
    <p:restoredTop sz="97680" autoAdjust="0"/>
  </p:normalViewPr>
  <p:slideViewPr>
    <p:cSldViewPr snapToGrid="0">
      <p:cViewPr varScale="1">
        <p:scale>
          <a:sx n="145" d="100"/>
          <a:sy n="145" d="100"/>
        </p:scale>
        <p:origin x="246" y="120"/>
      </p:cViewPr>
      <p:guideLst>
        <p:guide orient="horz" pos="172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498" y="-10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14140E69-E13F-4B49-ACD6-C39FB3EFFBC9}" type="datetimeFigureOut">
              <a:rPr lang="en-US"/>
              <a:pPr>
                <a:defRPr/>
              </a:pPr>
              <a:t>4/23/2022</a:t>
            </a:fld>
            <a:endParaRPr lang="en-US" dirty="0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C02ACBF0-3765-420A-832A-D76A84BC7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21F7708-8DAD-4183-8816-3DA30894E4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778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68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573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7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15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F7708-8DAD-4183-8816-3DA30894E4C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5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26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30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34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6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782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4309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363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38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390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192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095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91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44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5040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88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7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785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7797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046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97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3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56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45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039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8729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00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091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48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547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694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262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2333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2339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931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8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60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9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5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2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6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6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5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17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63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52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10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97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4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9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2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15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30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0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447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22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65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50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5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5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631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1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30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71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4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7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9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45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465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0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4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8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9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42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59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2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21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6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3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38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301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667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0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90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337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515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11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793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222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87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5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0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173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14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6317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67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24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86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334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48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035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189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646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4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249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58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796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398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00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881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9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09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042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294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833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910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562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0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3318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88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880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5pPr>
      <a:lvl6pPr marL="389626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6pPr>
      <a:lvl7pPr marL="77925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7pPr>
      <a:lvl8pPr marL="1168878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8pPr>
      <a:lvl9pPr marL="1558503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2428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73138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363663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</a:defRPr>
      </a:lvl4pPr>
      <a:lvl5pPr marL="1752600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5pPr>
      <a:lvl6pPr marL="2142942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6pPr>
      <a:lvl7pPr marL="2532568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7pPr>
      <a:lvl8pPr marL="2922194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8pPr>
      <a:lvl9pPr marL="3311820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1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39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68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8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65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1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43802" y="261939"/>
            <a:ext cx="1077913" cy="4048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ROBOMATE LOGO</a:t>
            </a:r>
          </a:p>
        </p:txBody>
      </p:sp>
    </p:spTree>
    <p:extLst>
      <p:ext uri="{BB962C8B-B14F-4D97-AF65-F5344CB8AC3E}">
        <p14:creationId xmlns:p14="http://schemas.microsoft.com/office/powerpoint/2010/main" val="7436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2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7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0" y="266700"/>
            <a:ext cx="9144000" cy="4876800"/>
            <a:chOff x="0" y="266700"/>
            <a:chExt cx="9144000" cy="4876800"/>
          </a:xfrm>
        </p:grpSpPr>
        <p:sp>
          <p:nvSpPr>
            <p:cNvPr id="4" name="Rectangle 3"/>
            <p:cNvSpPr>
              <a:spLocks noChangeArrowheads="1"/>
            </p:cNvSpPr>
            <p:nvPr userDrawn="1"/>
          </p:nvSpPr>
          <p:spPr bwMode="white">
            <a:xfrm>
              <a:off x="0" y="5029200"/>
              <a:ext cx="9144000" cy="11430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 userDrawn="1"/>
          </p:nvSpPr>
          <p:spPr bwMode="white">
            <a:xfrm>
              <a:off x="660400" y="266700"/>
              <a:ext cx="7797800" cy="70485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anchor="ctr" compatLnSpc="1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b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45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16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5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18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2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292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Section Formula </a:t>
            </a:r>
          </a:p>
          <a:p>
            <a:pPr algn="l"/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and Midpoint Formula</a:t>
            </a:r>
          </a:p>
        </p:txBody>
      </p:sp>
    </p:spTree>
    <p:extLst>
      <p:ext uri="{BB962C8B-B14F-4D97-AF65-F5344CB8AC3E}">
        <p14:creationId xmlns:p14="http://schemas.microsoft.com/office/powerpoint/2010/main" val="14469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/>
          <p:cNvSpPr/>
          <p:nvPr/>
        </p:nvSpPr>
        <p:spPr>
          <a:xfrm>
            <a:off x="6497031" y="2355175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3" name="Rectangle 182"/>
          <p:cNvSpPr/>
          <p:nvPr/>
        </p:nvSpPr>
        <p:spPr>
          <a:xfrm>
            <a:off x="7256670" y="2348943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4" name="Rectangle 183"/>
          <p:cNvSpPr/>
          <p:nvPr/>
        </p:nvSpPr>
        <p:spPr>
          <a:xfrm>
            <a:off x="6404216" y="2683874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Rectangle 184"/>
          <p:cNvSpPr/>
          <p:nvPr/>
        </p:nvSpPr>
        <p:spPr>
          <a:xfrm>
            <a:off x="6961474" y="2683874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6" name="Rectangle 185"/>
          <p:cNvSpPr/>
          <p:nvPr/>
        </p:nvSpPr>
        <p:spPr>
          <a:xfrm>
            <a:off x="6995096" y="2350486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7" name="Rectangle 186"/>
          <p:cNvSpPr/>
          <p:nvPr/>
        </p:nvSpPr>
        <p:spPr>
          <a:xfrm>
            <a:off x="6204692" y="2355175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0" name="Rectangle 179"/>
          <p:cNvSpPr/>
          <p:nvPr/>
        </p:nvSpPr>
        <p:spPr>
          <a:xfrm>
            <a:off x="2167971" y="2411469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1" name="Rectangle 180"/>
          <p:cNvSpPr/>
          <p:nvPr/>
        </p:nvSpPr>
        <p:spPr>
          <a:xfrm>
            <a:off x="2927610" y="2405237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8" name="Rectangle 177"/>
          <p:cNvSpPr/>
          <p:nvPr/>
        </p:nvSpPr>
        <p:spPr>
          <a:xfrm>
            <a:off x="2075156" y="2740168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9" name="Rectangle 178"/>
          <p:cNvSpPr/>
          <p:nvPr/>
        </p:nvSpPr>
        <p:spPr>
          <a:xfrm>
            <a:off x="2632414" y="2740168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7" name="Rectangle 176"/>
          <p:cNvSpPr/>
          <p:nvPr/>
        </p:nvSpPr>
        <p:spPr>
          <a:xfrm>
            <a:off x="2666036" y="2406780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6" name="Rectangle 175"/>
          <p:cNvSpPr/>
          <p:nvPr/>
        </p:nvSpPr>
        <p:spPr>
          <a:xfrm>
            <a:off x="1875632" y="2411469"/>
            <a:ext cx="305832" cy="26142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Rounded Rectangle 1"/>
          <p:cNvSpPr/>
          <p:nvPr/>
        </p:nvSpPr>
        <p:spPr>
          <a:xfrm>
            <a:off x="7133813" y="1400888"/>
            <a:ext cx="260023" cy="2384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6282189" y="1400888"/>
            <a:ext cx="260023" cy="2384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1056305" y="1156164"/>
            <a:ext cx="2206850" cy="304267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49976" y="2445806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r>
              <a:rPr lang="en-US" sz="1600" b="1" dirty="0" smtClean="0">
                <a:latin typeface="Bookman Old Style" pitchFamily="18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55381" y="2276572"/>
            <a:ext cx="804737" cy="338554"/>
            <a:chOff x="4040313" y="5143500"/>
            <a:chExt cx="804737" cy="338554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040313" y="5143500"/>
              <a:ext cx="5783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33624" y="227657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137376" y="2668572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854195" y="2276572"/>
            <a:ext cx="785485" cy="338554"/>
            <a:chOff x="4839127" y="5143500"/>
            <a:chExt cx="785485" cy="338554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4839127" y="5143500"/>
              <a:ext cx="5655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>
                  <a:latin typeface="Bookman Old Style" pitchFamily="18" charset="0"/>
                </a:rPr>
                <a:t>m</a:t>
              </a:r>
              <a:r>
                <a:rPr lang="en-US" sz="1600" b="1" i="1" baseline="-25000" dirty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519861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6283981" y="2609947"/>
            <a:ext cx="1127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1</a:t>
            </a:r>
            <a:r>
              <a:rPr lang="en-US" sz="1600" b="1" dirty="0">
                <a:latin typeface="Bookman Old Style" pitchFamily="18" charset="0"/>
              </a:rPr>
              <a:t> + </a:t>
            </a:r>
            <a:r>
              <a:rPr lang="en-US" sz="1600" b="1" i="1" dirty="0">
                <a:latin typeface="Bookman Old Style" pitchFamily="18" charset="0"/>
              </a:rPr>
              <a:t>m</a:t>
            </a:r>
            <a:r>
              <a:rPr lang="en-US" sz="1600" b="1" baseline="-25000" dirty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31451" y="636881"/>
            <a:ext cx="2252189" cy="25973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ounded Rectangle 15"/>
          <p:cNvSpPr/>
          <p:nvPr/>
        </p:nvSpPr>
        <p:spPr>
          <a:xfrm>
            <a:off x="827989" y="629169"/>
            <a:ext cx="5093240" cy="25973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ounded Rectangle 16"/>
          <p:cNvSpPr/>
          <p:nvPr/>
        </p:nvSpPr>
        <p:spPr>
          <a:xfrm>
            <a:off x="5986331" y="1944670"/>
            <a:ext cx="1488720" cy="283810"/>
          </a:xfrm>
          <a:prstGeom prst="roundRect">
            <a:avLst/>
          </a:prstGeom>
          <a:solidFill>
            <a:srgbClr val="FFBDD3">
              <a:alpha val="75000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4760533" y="2237723"/>
            <a:ext cx="0" cy="19353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sz="1600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036697" y="1139020"/>
            <a:ext cx="13062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P (4, –1),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058031" y="1124342"/>
            <a:ext cx="1285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Q (–2, 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6413913" y="1912059"/>
            <a:ext cx="12092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 =</a:t>
            </a:r>
            <a:r>
              <a:rPr lang="en-US" sz="1600" b="1" dirty="0" smtClean="0">
                <a:latin typeface="Bookman Old Style" pitchFamily="18" charset="0"/>
              </a:rPr>
              <a:t> 1 </a:t>
            </a:r>
            <a:r>
              <a:rPr lang="en-US" sz="1600" b="1" dirty="0">
                <a:latin typeface="Bookman Old Style" pitchFamily="18" charset="0"/>
              </a:rPr>
              <a:t>: </a:t>
            </a: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1399846" y="318427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704645" y="2986470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924680" y="2986470"/>
            <a:ext cx="703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(–2)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381880" y="298647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2616699" y="2986470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799672" y="2986470"/>
            <a:ext cx="725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(4)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782328" y="3349895"/>
            <a:ext cx="1440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2153280" y="3319845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361665" y="3319845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2569719" y="3319845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1410330" y="374417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791457" y="3957413"/>
            <a:ext cx="9052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737247" y="3591772"/>
            <a:ext cx="5303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166790" y="359177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342329" y="3611228"/>
            <a:ext cx="441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8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077080" y="390888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750180" y="378913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3096687" y="3990064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020055" y="3624423"/>
            <a:ext cx="471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6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3100912" y="394153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5813500" y="304846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6196610" y="2898774"/>
            <a:ext cx="3000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6368087" y="2898774"/>
            <a:ext cx="6527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6865643" y="2898774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7044404" y="289877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7228851" y="2898774"/>
            <a:ext cx="594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(–1)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6196303" y="3260724"/>
            <a:ext cx="16007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6437822" y="3232149"/>
            <a:ext cx="4843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1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741855" y="3232149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6954284" y="323214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5813313" y="3647284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6130813" y="3831341"/>
            <a:ext cx="822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6049005" y="3494884"/>
            <a:ext cx="4788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6383016" y="3494884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6536940" y="3494884"/>
            <a:ext cx="5456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6387420" y="378281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157573" y="4288025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5992090" y="3947380"/>
            <a:ext cx="609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–5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6142036" y="426449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947525" y="2107515"/>
            <a:ext cx="39749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b="1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5822819" y="412979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5584678" y="412979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y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491683" y="1139780"/>
            <a:ext cx="620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5774390" y="1882875"/>
            <a:ext cx="10033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, 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: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57018" y="852636"/>
            <a:ext cx="3800360" cy="2857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5210805" y="412026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68" name="Line 18"/>
          <p:cNvSpPr>
            <a:spLocks noChangeShapeType="1"/>
          </p:cNvSpPr>
          <p:nvPr/>
        </p:nvSpPr>
        <p:spPr bwMode="auto">
          <a:xfrm flipH="1">
            <a:off x="3164584" y="4002135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9" name="Line 18"/>
          <p:cNvSpPr>
            <a:spLocks noChangeShapeType="1"/>
          </p:cNvSpPr>
          <p:nvPr/>
        </p:nvSpPr>
        <p:spPr bwMode="auto">
          <a:xfrm flipH="1">
            <a:off x="3172731" y="3735140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412954" y="411993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1099403" y="411993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endParaRPr lang="en-US" sz="1600" b="1" i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773155" y="411993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b="1" dirty="0"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1797680" y="411993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2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3253691" y="2814492"/>
            <a:ext cx="2801690" cy="586616"/>
            <a:chOff x="5625047" y="2624207"/>
            <a:chExt cx="2801690" cy="586616"/>
          </a:xfrm>
        </p:grpSpPr>
        <p:sp>
          <p:nvSpPr>
            <p:cNvPr id="75" name="Rounded Rectangle 7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80828" y="2802344"/>
            <a:ext cx="2801690" cy="586616"/>
            <a:chOff x="5625047" y="2624207"/>
            <a:chExt cx="2801690" cy="586616"/>
          </a:xfrm>
        </p:grpSpPr>
        <p:sp>
          <p:nvSpPr>
            <p:cNvPr id="78" name="Rounded Rectangle 7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200400" y="2740168"/>
            <a:ext cx="2546991" cy="586616"/>
            <a:chOff x="5752397" y="2624207"/>
            <a:chExt cx="2546991" cy="586616"/>
          </a:xfrm>
        </p:grpSpPr>
        <p:sp>
          <p:nvSpPr>
            <p:cNvPr id="84" name="Rounded Rectangle 83"/>
            <p:cNvSpPr/>
            <p:nvPr/>
          </p:nvSpPr>
          <p:spPr bwMode="auto">
            <a:xfrm rot="10800000" flipH="1" flipV="1">
              <a:off x="5803351" y="2639264"/>
              <a:ext cx="2449042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52397" y="2624207"/>
              <a:ext cx="2546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substitute the values  </a:t>
              </a:r>
            </a:p>
          </p:txBody>
        </p:sp>
      </p:grpSp>
      <p:sp>
        <p:nvSpPr>
          <p:cNvPr id="86" name="Rectangle 85"/>
          <p:cNvSpPr/>
          <p:nvPr/>
        </p:nvSpPr>
        <p:spPr>
          <a:xfrm>
            <a:off x="5378757" y="1348372"/>
            <a:ext cx="30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207523" y="1339407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074977" y="1348372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25080" y="1010027"/>
            <a:ext cx="8337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 –1)</a:t>
            </a:r>
            <a:endParaRPr lang="en-IN" sz="14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rot="16200000">
            <a:off x="6744819" y="120184"/>
            <a:ext cx="0" cy="24138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5506080" y="1292731"/>
            <a:ext cx="45342" cy="5486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2" name="Oval 91"/>
          <p:cNvSpPr/>
          <p:nvPr/>
        </p:nvSpPr>
        <p:spPr>
          <a:xfrm>
            <a:off x="7213338" y="1296224"/>
            <a:ext cx="45342" cy="5486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Oval 92"/>
          <p:cNvSpPr/>
          <p:nvPr/>
        </p:nvSpPr>
        <p:spPr>
          <a:xfrm>
            <a:off x="7942990" y="1297494"/>
            <a:ext cx="45342" cy="5486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Oval 93"/>
          <p:cNvSpPr/>
          <p:nvPr/>
        </p:nvSpPr>
        <p:spPr>
          <a:xfrm>
            <a:off x="6356086" y="1303753"/>
            <a:ext cx="45342" cy="5486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5" name="Straight Connector 94"/>
          <p:cNvCxnSpPr/>
          <p:nvPr/>
        </p:nvCxnSpPr>
        <p:spPr>
          <a:xfrm rot="10800000">
            <a:off x="5950580" y="1246605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>
            <a:off x="7620630" y="1246604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10800000">
            <a:off x="6788780" y="1246603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812899" y="1348372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409586" y="980843"/>
            <a:ext cx="926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(–2, –3)</a:t>
            </a:r>
            <a:endParaRPr lang="en-IN" sz="14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47525" y="1441061"/>
            <a:ext cx="49206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 the points R and S be the points</a:t>
            </a:r>
          </a:p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of trisection of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PQ.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1" name="AutoShape 30"/>
          <p:cNvSpPr>
            <a:spLocks noChangeArrowheads="1"/>
          </p:cNvSpPr>
          <p:nvPr/>
        </p:nvSpPr>
        <p:spPr bwMode="auto">
          <a:xfrm>
            <a:off x="3602581" y="4248080"/>
            <a:ext cx="1626530" cy="49584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18456" y="4316793"/>
            <a:ext cx="495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Symbol" panose="05050102010706020507" pitchFamily="18" charset="2"/>
              </a:rPr>
              <a:t>\</a:t>
            </a:r>
            <a:endParaRPr lang="en-US" sz="16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562159" y="4350753"/>
            <a:ext cx="561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800100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R =</a:t>
            </a:r>
            <a:endParaRPr lang="en-US" sz="1600" dirty="0"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465991" y="4190562"/>
            <a:ext cx="2145384" cy="645936"/>
            <a:chOff x="3603586" y="4677630"/>
            <a:chExt cx="2145384" cy="645936"/>
          </a:xfrm>
        </p:grpSpPr>
        <p:grpSp>
          <p:nvGrpSpPr>
            <p:cNvPr id="105" name="Group 104"/>
            <p:cNvGrpSpPr/>
            <p:nvPr/>
          </p:nvGrpSpPr>
          <p:grpSpPr>
            <a:xfrm>
              <a:off x="4095846" y="4677630"/>
              <a:ext cx="1114501" cy="645936"/>
              <a:chOff x="4277557" y="5580987"/>
              <a:chExt cx="1114501" cy="645936"/>
            </a:xfrm>
          </p:grpSpPr>
          <p:sp>
            <p:nvSpPr>
              <p:cNvPr id="107" name="Rectangle 4"/>
              <p:cNvSpPr>
                <a:spLocks noChangeArrowheads="1"/>
              </p:cNvSpPr>
              <p:nvPr/>
            </p:nvSpPr>
            <p:spPr bwMode="auto">
              <a:xfrm>
                <a:off x="4277557" y="5724926"/>
                <a:ext cx="45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2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4941665" y="5910042"/>
                <a:ext cx="42352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Rectangle 4"/>
              <p:cNvSpPr>
                <a:spLocks noChangeArrowheads="1"/>
              </p:cNvSpPr>
              <p:nvPr/>
            </p:nvSpPr>
            <p:spPr bwMode="auto">
              <a:xfrm>
                <a:off x="4910350" y="5580987"/>
                <a:ext cx="48170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–5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10" name="Rectangle 4"/>
              <p:cNvSpPr>
                <a:spLocks noChangeArrowheads="1"/>
              </p:cNvSpPr>
              <p:nvPr/>
            </p:nvSpPr>
            <p:spPr bwMode="auto">
              <a:xfrm>
                <a:off x="4925815" y="5888369"/>
                <a:ext cx="45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ct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3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11" name="Rectangle 4"/>
              <p:cNvSpPr>
                <a:spLocks noChangeArrowheads="1"/>
              </p:cNvSpPr>
              <p:nvPr/>
            </p:nvSpPr>
            <p:spPr bwMode="auto">
              <a:xfrm>
                <a:off x="4624554" y="5724301"/>
                <a:ext cx="3365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106" name="Rectangle 105"/>
            <p:cNvSpPr/>
            <p:nvPr/>
          </p:nvSpPr>
          <p:spPr>
            <a:xfrm>
              <a:off x="3603586" y="4785372"/>
              <a:ext cx="214538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indent="-800100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2000" dirty="0" smtClean="0">
                  <a:latin typeface="Bookman Old Style" pitchFamily="18" charset="0"/>
                  <a:sym typeface="Symbol" pitchFamily="18" charset="2"/>
                </a:rPr>
                <a:t>  (      </a:t>
              </a:r>
              <a:r>
                <a:rPr lang="en-US" sz="2000" b="1" dirty="0" smtClean="0">
                  <a:latin typeface="Bookman Old Style" pitchFamily="18" charset="0"/>
                  <a:sym typeface="Symbol" pitchFamily="18" charset="2"/>
                </a:rPr>
                <a:t>     </a:t>
              </a:r>
              <a:r>
                <a:rPr lang="en-US" sz="2000" dirty="0" smtClean="0">
                  <a:latin typeface="Bookman Old Style" pitchFamily="18" charset="0"/>
                  <a:sym typeface="Symbol" pitchFamily="18" charset="2"/>
                </a:rPr>
                <a:t>)</a:t>
              </a:r>
              <a:endParaRPr lang="en-US" sz="2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947525" y="1912059"/>
            <a:ext cx="50445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Now, point R divides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PQ in the ratio 1 : 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951909" y="2540616"/>
            <a:ext cx="774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x</a:t>
            </a:r>
            <a:r>
              <a:rPr lang="en-US" sz="1600" b="1" dirty="0" smtClean="0">
                <a:latin typeface="Bookman Old Style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1738866" y="2333282"/>
            <a:ext cx="786685" cy="338554"/>
            <a:chOff x="4058365" y="5143500"/>
            <a:chExt cx="786685" cy="338554"/>
          </a:xfrm>
        </p:grpSpPr>
        <p:sp>
          <p:nvSpPr>
            <p:cNvPr id="115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baseline="-25000" dirty="0">
                  <a:latin typeface="Bookman Old Style" pitchFamily="18" charset="0"/>
                </a:rPr>
                <a:t>1</a:t>
              </a:r>
              <a:endParaRPr lang="en-US" sz="1600" b="1" i="1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6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2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2399057" y="233328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+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802809" y="2725282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2480623" y="2333282"/>
            <a:ext cx="802664" cy="338554"/>
            <a:chOff x="4719208" y="5143500"/>
            <a:chExt cx="802664" cy="338554"/>
          </a:xfrm>
        </p:grpSpPr>
        <p:sp>
          <p:nvSpPr>
            <p:cNvPr id="120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algn="ctr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m</a:t>
              </a:r>
              <a:r>
                <a:rPr lang="en-US" sz="1600" b="1" i="1" baseline="-25000" dirty="0" smtClean="0">
                  <a:latin typeface="Bookman Old Style" pitchFamily="18" charset="0"/>
                </a:rPr>
                <a:t>2</a:t>
              </a:r>
              <a:endParaRPr lang="en-US" sz="1600" b="1" i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1" name="Rectangle 4"/>
            <p:cNvSpPr>
              <a:spLocks noChangeArrowheads="1"/>
            </p:cNvSpPr>
            <p:nvPr/>
          </p:nvSpPr>
          <p:spPr bwMode="auto">
            <a:xfrm>
              <a:off x="509587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latin typeface="Bookman Old Style" pitchFamily="18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</a:rPr>
                <a:t>1</a:t>
              </a:r>
              <a:endParaRPr lang="en-US" sz="1600" b="1" baseline="-250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22" name="Rectangle 4"/>
          <p:cNvSpPr>
            <a:spLocks noChangeArrowheads="1"/>
          </p:cNvSpPr>
          <p:nvPr/>
        </p:nvSpPr>
        <p:spPr bwMode="auto">
          <a:xfrm>
            <a:off x="1866309" y="2666657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m</a:t>
            </a:r>
            <a:r>
              <a:rPr lang="en-US" sz="1600" b="1" baseline="-25000" dirty="0" smtClean="0">
                <a:latin typeface="Bookman Old Style" pitchFamily="18" charset="0"/>
              </a:rPr>
              <a:t>2</a:t>
            </a:r>
            <a:endParaRPr lang="en-US" sz="1600" b="1" baseline="-25000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3220080" y="3527333"/>
            <a:ext cx="47146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84893" y="880626"/>
            <a:ext cx="942823" cy="25973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Left Brace 124"/>
          <p:cNvSpPr/>
          <p:nvPr/>
        </p:nvSpPr>
        <p:spPr>
          <a:xfrm rot="16200000">
            <a:off x="5900706" y="1241342"/>
            <a:ext cx="121210" cy="880406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6" name="Rectangle 125"/>
          <p:cNvSpPr/>
          <p:nvPr/>
        </p:nvSpPr>
        <p:spPr>
          <a:xfrm>
            <a:off x="5858679" y="1638820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Left Brace 126"/>
          <p:cNvSpPr/>
          <p:nvPr/>
        </p:nvSpPr>
        <p:spPr>
          <a:xfrm rot="16200000">
            <a:off x="7179418" y="890392"/>
            <a:ext cx="90684" cy="1581276"/>
          </a:xfrm>
          <a:prstGeom prst="leftBrace">
            <a:avLst>
              <a:gd name="adj1" fmla="val 25000"/>
              <a:gd name="adj2" fmla="val 5000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Rectangle 127"/>
          <p:cNvSpPr/>
          <p:nvPr/>
        </p:nvSpPr>
        <p:spPr>
          <a:xfrm>
            <a:off x="7095565" y="1646664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306725" y="1613709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rgbClr val="FF0000"/>
                </a:solidFill>
                <a:latin typeface="Bookman Old Style" pitchFamily="18" charset="0"/>
              </a:rPr>
              <a:t>:</a:t>
            </a:r>
            <a:endParaRPr lang="en-IN" sz="16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627466" y="616029"/>
            <a:ext cx="456812" cy="25973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Rectangle 4"/>
          <p:cNvSpPr>
            <a:spLocks noChangeArrowheads="1"/>
          </p:cNvSpPr>
          <p:nvPr/>
        </p:nvSpPr>
        <p:spPr bwMode="auto">
          <a:xfrm>
            <a:off x="502832" y="578511"/>
            <a:ext cx="69986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coordinates of the points of trisection of 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line</a:t>
            </a:r>
          </a:p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segment joining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(4, –1) and (–2, –3).</a:t>
            </a:r>
          </a:p>
        </p:txBody>
      </p:sp>
      <p:sp>
        <p:nvSpPr>
          <p:cNvPr id="132" name="Rounded Rectangular Callout 131"/>
          <p:cNvSpPr/>
          <p:nvPr/>
        </p:nvSpPr>
        <p:spPr>
          <a:xfrm>
            <a:off x="1807933" y="792625"/>
            <a:ext cx="2976694" cy="612648"/>
          </a:xfrm>
          <a:prstGeom prst="wedgeRoundRectCallout">
            <a:avLst>
              <a:gd name="adj1" fmla="val 59953"/>
              <a:gd name="adj2" fmla="val -48308"/>
              <a:gd name="adj3" fmla="val 16667"/>
            </a:avLst>
          </a:prstGeom>
          <a:solidFill>
            <a:srgbClr val="00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latin typeface="Bookman Old Style" pitchFamily="18" charset="0"/>
              </a:rPr>
              <a:t>i.e</a:t>
            </a:r>
            <a:r>
              <a:rPr lang="en-US" sz="1400" b="1" dirty="0" smtClean="0">
                <a:latin typeface="Bookman Old Style" pitchFamily="18" charset="0"/>
              </a:rPr>
              <a:t> a line segment divided in three equal parts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33" name="Rectangular Callout 132"/>
          <p:cNvSpPr/>
          <p:nvPr/>
        </p:nvSpPr>
        <p:spPr>
          <a:xfrm>
            <a:off x="585683" y="629723"/>
            <a:ext cx="1672817" cy="418447"/>
          </a:xfrm>
          <a:prstGeom prst="wedgeRectCallout">
            <a:avLst>
              <a:gd name="adj1" fmla="val -456"/>
              <a:gd name="adj2" fmla="val 9567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4" name="Rectangle 133"/>
          <p:cNvSpPr/>
          <p:nvPr/>
        </p:nvSpPr>
        <p:spPr>
          <a:xfrm>
            <a:off x="655548" y="70325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5" name="Rectangle 134"/>
          <p:cNvSpPr/>
          <p:nvPr/>
        </p:nvSpPr>
        <p:spPr>
          <a:xfrm>
            <a:off x="1439251" y="70325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6" name="Rectangle 135"/>
          <p:cNvSpPr/>
          <p:nvPr/>
        </p:nvSpPr>
        <p:spPr>
          <a:xfrm>
            <a:off x="578225" y="650083"/>
            <a:ext cx="801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382028" y="650083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Rectangular Callout 137"/>
          <p:cNvSpPr/>
          <p:nvPr/>
        </p:nvSpPr>
        <p:spPr>
          <a:xfrm>
            <a:off x="2265923" y="652352"/>
            <a:ext cx="1672817" cy="418447"/>
          </a:xfrm>
          <a:prstGeom prst="wedgeRectCallout">
            <a:avLst>
              <a:gd name="adj1" fmla="val -51323"/>
              <a:gd name="adj2" fmla="val 846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9" name="Rectangle 138"/>
          <p:cNvSpPr/>
          <p:nvPr/>
        </p:nvSpPr>
        <p:spPr>
          <a:xfrm>
            <a:off x="2335788" y="72588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0" name="Rectangle 139"/>
          <p:cNvSpPr/>
          <p:nvPr/>
        </p:nvSpPr>
        <p:spPr>
          <a:xfrm>
            <a:off x="3119491" y="72588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Rectangle 140"/>
          <p:cNvSpPr/>
          <p:nvPr/>
        </p:nvSpPr>
        <p:spPr>
          <a:xfrm>
            <a:off x="2287040" y="67271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062268" y="67271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ounded Rectangle 142"/>
          <p:cNvSpPr/>
          <p:nvPr/>
        </p:nvSpPr>
        <p:spPr bwMode="auto">
          <a:xfrm rot="10800000" flipH="1" flipV="1">
            <a:off x="1143001" y="3404298"/>
            <a:ext cx="4090653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631890" y="3446859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co-ordinates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1162164" y="3438828"/>
            <a:ext cx="2047128" cy="648238"/>
            <a:chOff x="4984379" y="5314950"/>
            <a:chExt cx="2396479" cy="648238"/>
          </a:xfrm>
        </p:grpSpPr>
        <p:grpSp>
          <p:nvGrpSpPr>
            <p:cNvPr id="146" name="Group 145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IN" sz="16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47" name="Straight Connector 146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49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50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138781" y="3411169"/>
            <a:ext cx="1985228" cy="643354"/>
            <a:chOff x="7050164" y="5314950"/>
            <a:chExt cx="1985228" cy="643354"/>
          </a:xfrm>
        </p:grpSpPr>
        <p:grpSp>
          <p:nvGrpSpPr>
            <p:cNvPr id="158" name="Group 157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600" b="1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59" name="Straight Connector 158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="1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61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b="1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62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5848680" y="830992"/>
            <a:ext cx="1110018" cy="558977"/>
            <a:chOff x="7936149" y="4026116"/>
            <a:chExt cx="1110018" cy="558977"/>
          </a:xfrm>
        </p:grpSpPr>
        <p:grpSp>
          <p:nvGrpSpPr>
            <p:cNvPr id="169" name="Group 168"/>
            <p:cNvGrpSpPr/>
            <p:nvPr/>
          </p:nvGrpSpPr>
          <p:grpSpPr>
            <a:xfrm>
              <a:off x="7936149" y="4035685"/>
              <a:ext cx="857043" cy="549408"/>
              <a:chOff x="4149033" y="5576882"/>
              <a:chExt cx="857043" cy="549408"/>
            </a:xfrm>
          </p:grpSpPr>
          <p:sp>
            <p:nvSpPr>
              <p:cNvPr id="171" name="Rectangle 4"/>
              <p:cNvSpPr>
                <a:spLocks noChangeArrowheads="1"/>
              </p:cNvSpPr>
              <p:nvPr/>
            </p:nvSpPr>
            <p:spPr bwMode="auto">
              <a:xfrm>
                <a:off x="4149033" y="5715094"/>
                <a:ext cx="45969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400" b="1" dirty="0" smtClean="0">
                    <a:latin typeface="Bookman Old Style" pitchFamily="18" charset="0"/>
                  </a:rPr>
                  <a:t>2</a:t>
                </a:r>
                <a:endParaRPr lang="en-US" sz="14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cxnSp>
            <p:nvCxnSpPr>
              <p:cNvPr id="172" name="Straight Connector 171"/>
              <p:cNvCxnSpPr/>
              <p:nvPr/>
            </p:nvCxnSpPr>
            <p:spPr>
              <a:xfrm>
                <a:off x="4655150" y="5865470"/>
                <a:ext cx="262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Rectangle 4"/>
              <p:cNvSpPr>
                <a:spLocks noChangeArrowheads="1"/>
              </p:cNvSpPr>
              <p:nvPr/>
            </p:nvSpPr>
            <p:spPr bwMode="auto">
              <a:xfrm>
                <a:off x="4514784" y="5576882"/>
                <a:ext cx="4817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400" b="1" dirty="0" smtClean="0">
                    <a:latin typeface="Bookman Old Style" pitchFamily="18" charset="0"/>
                  </a:rPr>
                  <a:t>–5</a:t>
                </a:r>
                <a:endParaRPr lang="en-US" sz="14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74" name="Rectangle 4"/>
              <p:cNvSpPr>
                <a:spLocks noChangeArrowheads="1"/>
              </p:cNvSpPr>
              <p:nvPr/>
            </p:nvSpPr>
            <p:spPr bwMode="auto">
              <a:xfrm>
                <a:off x="4546384" y="5818513"/>
                <a:ext cx="459692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ct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400" b="1" dirty="0" smtClean="0">
                    <a:latin typeface="Bookman Old Style" pitchFamily="18" charset="0"/>
                  </a:rPr>
                  <a:t>3</a:t>
                </a:r>
                <a:endParaRPr lang="en-US" sz="14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75" name="Rectangle 4"/>
              <p:cNvSpPr>
                <a:spLocks noChangeArrowheads="1"/>
              </p:cNvSpPr>
              <p:nvPr/>
            </p:nvSpPr>
            <p:spPr bwMode="auto">
              <a:xfrm>
                <a:off x="4415006" y="5681382"/>
                <a:ext cx="33655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400" b="1" dirty="0" smtClean="0"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4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170" name="Rectangle 169"/>
            <p:cNvSpPr/>
            <p:nvPr/>
          </p:nvSpPr>
          <p:spPr>
            <a:xfrm>
              <a:off x="7942251" y="4026116"/>
              <a:ext cx="11039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indent="-800100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400" dirty="0" smtClean="0">
                  <a:latin typeface="Bookman Old Style" pitchFamily="18" charset="0"/>
                  <a:sym typeface="Symbol" pitchFamily="18" charset="2"/>
                </a:rPr>
                <a:t>  (</a:t>
              </a:r>
              <a:r>
                <a:rPr lang="en-US" sz="1400" b="1" dirty="0" smtClean="0">
                  <a:latin typeface="Bookman Old Style" pitchFamily="18" charset="0"/>
                  <a:sym typeface="Symbol" pitchFamily="18" charset="2"/>
                </a:rPr>
                <a:t>   </a:t>
              </a:r>
              <a:r>
                <a:rPr lang="en-US" sz="1400" dirty="0" smtClean="0">
                  <a:latin typeface="Bookman Old Style" pitchFamily="18" charset="0"/>
                  <a:sym typeface="Symbol" pitchFamily="18" charset="2"/>
                </a:rPr>
                <a:t> )</a:t>
              </a:r>
              <a:endParaRPr lang="en-US" sz="14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201153" y="1537081"/>
            <a:ext cx="2900411" cy="691587"/>
            <a:chOff x="5577667" y="2579250"/>
            <a:chExt cx="2900411" cy="691587"/>
          </a:xfrm>
        </p:grpSpPr>
        <p:sp>
          <p:nvSpPr>
            <p:cNvPr id="81" name="Rounded Rectangle 80"/>
            <p:cNvSpPr/>
            <p:nvPr/>
          </p:nvSpPr>
          <p:spPr bwMode="auto">
            <a:xfrm rot="10800000" flipH="1" flipV="1">
              <a:off x="5577667" y="2579250"/>
              <a:ext cx="2900411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625047" y="2595632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We have co-ordinates of two points and the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ratio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000"/>
                            </p:stCondLst>
                            <p:childTnLst>
                              <p:par>
                                <p:cTn id="4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00"/>
                            </p:stCondLst>
                            <p:childTnLst>
                              <p:par>
                                <p:cTn id="4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000"/>
                            </p:stCondLst>
                            <p:childTnLst>
                              <p:par>
                                <p:cTn id="4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500"/>
                            </p:stCondLst>
                            <p:childTnLst>
                              <p:par>
                                <p:cTn id="6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1000"/>
                            </p:stCondLst>
                            <p:childTnLst>
                              <p:par>
                                <p:cTn id="6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500"/>
                            </p:stCondLst>
                            <p:childTnLst>
                              <p:par>
                                <p:cTn id="6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1000"/>
                            </p:stCondLst>
                            <p:childTnLst>
                              <p:par>
                                <p:cTn id="6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500"/>
                            </p:stCondLst>
                            <p:childTnLst>
                              <p:par>
                                <p:cTn id="7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6" fill="hold">
                      <p:stCondLst>
                        <p:cond delay="indefinite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1" fill="hold">
                      <p:stCondLst>
                        <p:cond delay="indefinite"/>
                      </p:stCondLst>
                      <p:childTnLst>
                        <p:par>
                          <p:cTn id="792" fill="hold">
                            <p:stCondLst>
                              <p:cond delay="0"/>
                            </p:stCondLst>
                            <p:childTnLst>
                              <p:par>
                                <p:cTn id="7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0" grpId="0" animBg="1"/>
      <p:bldP spid="180" grpId="1" animBg="1"/>
      <p:bldP spid="181" grpId="0" animBg="1"/>
      <p:bldP spid="181" grpId="1" animBg="1"/>
      <p:bldP spid="178" grpId="0" animBg="1"/>
      <p:bldP spid="178" grpId="1" animBg="1"/>
      <p:bldP spid="179" grpId="0" animBg="1"/>
      <p:bldP spid="179" grpId="1" animBg="1"/>
      <p:bldP spid="177" grpId="0" animBg="1"/>
      <p:bldP spid="177" grpId="1" animBg="1"/>
      <p:bldP spid="176" grpId="0" animBg="1"/>
      <p:bldP spid="176" grpId="1" animBg="1"/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5" grpId="0"/>
      <p:bldP spid="9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 animBg="1"/>
      <p:bldP spid="66" grpId="1" animBg="1"/>
      <p:bldP spid="67" grpId="0"/>
      <p:bldP spid="68" grpId="0" animBg="1"/>
      <p:bldP spid="69" grpId="0" animBg="1"/>
      <p:bldP spid="70" grpId="0"/>
      <p:bldP spid="71" grpId="0"/>
      <p:bldP spid="72" grpId="0"/>
      <p:bldP spid="73" grpId="0"/>
      <p:bldP spid="86" grpId="0"/>
      <p:bldP spid="87" grpId="0"/>
      <p:bldP spid="88" grpId="0"/>
      <p:bldP spid="89" grpId="0"/>
      <p:bldP spid="91" grpId="0" animBg="1"/>
      <p:bldP spid="92" grpId="0" animBg="1"/>
      <p:bldP spid="93" grpId="0" animBg="1"/>
      <p:bldP spid="94" grpId="0" animBg="1"/>
      <p:bldP spid="98" grpId="0"/>
      <p:bldP spid="99" grpId="0"/>
      <p:bldP spid="101" grpId="0" animBg="1"/>
      <p:bldP spid="102" grpId="0"/>
      <p:bldP spid="103" grpId="0"/>
      <p:bldP spid="112" grpId="0"/>
      <p:bldP spid="113" grpId="0"/>
      <p:bldP spid="117" grpId="0"/>
      <p:bldP spid="122" grpId="0"/>
      <p:bldP spid="123" grpId="0"/>
      <p:bldP spid="124" grpId="0" animBg="1"/>
      <p:bldP spid="124" grpId="1" animBg="1"/>
      <p:bldP spid="125" grpId="0" animBg="1"/>
      <p:bldP spid="126" grpId="0"/>
      <p:bldP spid="127" grpId="0" animBg="1"/>
      <p:bldP spid="128" grpId="0"/>
      <p:bldP spid="129" grpId="0"/>
      <p:bldP spid="130" grpId="0" animBg="1"/>
      <p:bldP spid="130" grpId="1" animBg="1"/>
      <p:bldP spid="131" grpId="0" uiExpand="1" build="p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/>
      <p:bldP spid="136" grpId="1"/>
      <p:bldP spid="137" grpId="0"/>
      <p:bldP spid="137" grpId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/>
      <p:bldP spid="141" grpId="1"/>
      <p:bldP spid="142" grpId="0"/>
      <p:bldP spid="142" grpId="1"/>
      <p:bldP spid="143" grpId="0" animBg="1"/>
      <p:bldP spid="143" grpId="1" animBg="1"/>
      <p:bldP spid="144" grpId="0"/>
      <p:bldP spid="14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1562300" y="4192062"/>
            <a:ext cx="1681160" cy="6110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13507" y="2476578"/>
            <a:ext cx="439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0678" y="2519024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" name="Double Bracket 5"/>
          <p:cNvSpPr/>
          <p:nvPr/>
        </p:nvSpPr>
        <p:spPr>
          <a:xfrm>
            <a:off x="2095210" y="2326469"/>
            <a:ext cx="1927415" cy="626945"/>
          </a:xfrm>
          <a:prstGeom prst="bracketPair">
            <a:avLst>
              <a:gd name="adj" fmla="val 171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2056519" y="2401144"/>
            <a:ext cx="434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54149" y="2726372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365216" y="2386855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9951" y="238526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06852" y="269125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00425" y="250711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138873" y="2723692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71360" y="2255193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31485" y="2269482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6701" y="267707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2218" y="1671855"/>
            <a:ext cx="53134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Now, point S is the midpoint of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RQ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2762" y="1952983"/>
            <a:ext cx="3137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45018" y="1952983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10730" y="694324"/>
            <a:ext cx="68450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coordinates of the points of trisection of the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line</a:t>
            </a:r>
          </a:p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segment joining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(4, –1) and (–2, –3).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190379" y="1255677"/>
            <a:ext cx="2223123" cy="42649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125268" y="1286730"/>
            <a:ext cx="4304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R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161252" y="1271490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, Q (–2, –3)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5" name="Rectangular Callout 54"/>
          <p:cNvSpPr/>
          <p:nvPr/>
        </p:nvSpPr>
        <p:spPr>
          <a:xfrm>
            <a:off x="932117" y="674348"/>
            <a:ext cx="1672817" cy="451150"/>
          </a:xfrm>
          <a:prstGeom prst="wedgeRectCallout">
            <a:avLst>
              <a:gd name="adj1" fmla="val -27388"/>
              <a:gd name="adj2" fmla="val 10233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6" name="Rectangle 55"/>
          <p:cNvSpPr/>
          <p:nvPr/>
        </p:nvSpPr>
        <p:spPr>
          <a:xfrm>
            <a:off x="966227" y="713657"/>
            <a:ext cx="754263" cy="38258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1749930" y="693296"/>
            <a:ext cx="812888" cy="40294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925975" y="71365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2684997" y="742936"/>
            <a:ext cx="1672817" cy="418447"/>
          </a:xfrm>
          <a:prstGeom prst="wedgeRectCallout">
            <a:avLst>
              <a:gd name="adj1" fmla="val -61330"/>
              <a:gd name="adj2" fmla="val 9263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2754862" y="81646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Rectangle 60"/>
          <p:cNvSpPr/>
          <p:nvPr/>
        </p:nvSpPr>
        <p:spPr>
          <a:xfrm>
            <a:off x="3538565" y="81646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2669043" y="76329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481342" y="76329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507482" y="1294505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424818" y="989245"/>
            <a:ext cx="3337493" cy="891318"/>
            <a:chOff x="5125080" y="896916"/>
            <a:chExt cx="3337493" cy="891318"/>
          </a:xfrm>
        </p:grpSpPr>
        <p:sp>
          <p:nvSpPr>
            <p:cNvPr id="66" name="Rectangle 65"/>
            <p:cNvSpPr/>
            <p:nvPr/>
          </p:nvSpPr>
          <p:spPr>
            <a:xfrm>
              <a:off x="5378757" y="1449680"/>
              <a:ext cx="3049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207523" y="1440715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074977" y="1449680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S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25080" y="1023783"/>
              <a:ext cx="8337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(4, –1)</a:t>
              </a:r>
              <a:endParaRPr lang="en-IN" sz="14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rot="16200000">
              <a:off x="6744819" y="221492"/>
              <a:ext cx="0" cy="241380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5506080" y="1394039"/>
              <a:ext cx="45342" cy="548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Oval 71"/>
            <p:cNvSpPr/>
            <p:nvPr/>
          </p:nvSpPr>
          <p:spPr>
            <a:xfrm>
              <a:off x="7213338" y="1397532"/>
              <a:ext cx="45342" cy="548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42990" y="1398802"/>
              <a:ext cx="45342" cy="548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Oval 73"/>
            <p:cNvSpPr/>
            <p:nvPr/>
          </p:nvSpPr>
          <p:spPr>
            <a:xfrm>
              <a:off x="6356086" y="1405061"/>
              <a:ext cx="45342" cy="5486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75" name="Straight Connector 74"/>
            <p:cNvCxnSpPr/>
            <p:nvPr/>
          </p:nvCxnSpPr>
          <p:spPr>
            <a:xfrm rot="10800000">
              <a:off x="5950580" y="1347913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0800000">
              <a:off x="7620630" y="1347912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>
              <a:off x="6788780" y="1347911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812899" y="1449680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536050" y="1140519"/>
              <a:ext cx="9265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(–2, –3)</a:t>
              </a:r>
              <a:endParaRPr lang="en-IN" sz="1400" b="1" baseline="-25000" dirty="0">
                <a:latin typeface="Bookman Old Style" panose="02050604050505020204" pitchFamily="18" charset="0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848680" y="896916"/>
              <a:ext cx="980987" cy="565177"/>
              <a:chOff x="7936149" y="4019916"/>
              <a:chExt cx="980987" cy="565177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7936149" y="4045413"/>
                <a:ext cx="905683" cy="539680"/>
                <a:chOff x="4149033" y="5586610"/>
                <a:chExt cx="905683" cy="539680"/>
              </a:xfrm>
            </p:grpSpPr>
            <p:sp>
              <p:nvSpPr>
                <p:cNvPr id="83" name="Rectangle 4"/>
                <p:cNvSpPr>
                  <a:spLocks noChangeArrowheads="1"/>
                </p:cNvSpPr>
                <p:nvPr/>
              </p:nvSpPr>
              <p:spPr bwMode="auto">
                <a:xfrm>
                  <a:off x="4149033" y="5715094"/>
                  <a:ext cx="459692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800100" indent="-800100" algn="r" eaLnBrk="0" hangingPunct="0">
                    <a:tabLst>
                      <a:tab pos="228600" algn="l"/>
                      <a:tab pos="800100" algn="l"/>
                      <a:tab pos="3943350" algn="r"/>
                      <a:tab pos="4171950" algn="l"/>
                      <a:tab pos="4514850" algn="l"/>
                      <a:tab pos="5314950" algn="l"/>
                    </a:tabLst>
                  </a:pPr>
                  <a:r>
                    <a:rPr lang="en-US" sz="1400" b="1" dirty="0" smtClean="0">
                      <a:latin typeface="Bookman Old Style" pitchFamily="18" charset="0"/>
                    </a:rPr>
                    <a:t>2</a:t>
                  </a:r>
                  <a:endParaRPr lang="en-US" sz="1400" b="1" dirty="0"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4703790" y="5865470"/>
                  <a:ext cx="26297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angle 4"/>
                <p:cNvSpPr>
                  <a:spLocks noChangeArrowheads="1"/>
                </p:cNvSpPr>
                <p:nvPr/>
              </p:nvSpPr>
              <p:spPr bwMode="auto">
                <a:xfrm>
                  <a:off x="4563424" y="5586610"/>
                  <a:ext cx="481708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800100" indent="-800100" eaLnBrk="0" hangingPunct="0">
                    <a:tabLst>
                      <a:tab pos="228600" algn="l"/>
                      <a:tab pos="800100" algn="l"/>
                      <a:tab pos="3943350" algn="r"/>
                      <a:tab pos="4171950" algn="l"/>
                      <a:tab pos="4514850" algn="l"/>
                      <a:tab pos="5314950" algn="l"/>
                    </a:tabLst>
                  </a:pPr>
                  <a:r>
                    <a:rPr lang="en-US" sz="1600" b="1" dirty="0" smtClean="0">
                      <a:latin typeface="Bookman Old Style" pitchFamily="18" charset="0"/>
                    </a:rPr>
                    <a:t>–5</a:t>
                  </a:r>
                  <a:endParaRPr lang="en-US" sz="1600" b="1" dirty="0"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  <p:sp>
              <p:nvSpPr>
                <p:cNvPr id="86" name="Rectangle 4"/>
                <p:cNvSpPr>
                  <a:spLocks noChangeArrowheads="1"/>
                </p:cNvSpPr>
                <p:nvPr/>
              </p:nvSpPr>
              <p:spPr bwMode="auto">
                <a:xfrm>
                  <a:off x="4595024" y="5818513"/>
                  <a:ext cx="459692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800100" indent="-800100" algn="ctr" eaLnBrk="0" hangingPunct="0">
                    <a:tabLst>
                      <a:tab pos="228600" algn="l"/>
                      <a:tab pos="800100" algn="l"/>
                      <a:tab pos="3943350" algn="r"/>
                      <a:tab pos="4171950" algn="l"/>
                      <a:tab pos="4514850" algn="l"/>
                      <a:tab pos="5314950" algn="l"/>
                    </a:tabLst>
                  </a:pPr>
                  <a:r>
                    <a:rPr lang="en-US" sz="1400" b="1" dirty="0" smtClean="0">
                      <a:latin typeface="Bookman Old Style" pitchFamily="18" charset="0"/>
                    </a:rPr>
                    <a:t>3</a:t>
                  </a:r>
                  <a:endParaRPr lang="en-US" sz="1400" b="1" dirty="0"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  <p:sp>
              <p:nvSpPr>
                <p:cNvPr id="87" name="Rectangle 4"/>
                <p:cNvSpPr>
                  <a:spLocks noChangeArrowheads="1"/>
                </p:cNvSpPr>
                <p:nvPr/>
              </p:nvSpPr>
              <p:spPr bwMode="auto">
                <a:xfrm>
                  <a:off x="4478506" y="5681382"/>
                  <a:ext cx="33655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800100" indent="-800100" eaLnBrk="0" hangingPunct="0">
                    <a:tabLst>
                      <a:tab pos="228600" algn="l"/>
                      <a:tab pos="800100" algn="l"/>
                      <a:tab pos="3943350" algn="r"/>
                      <a:tab pos="4171950" algn="l"/>
                      <a:tab pos="4514850" algn="l"/>
                      <a:tab pos="5314950" algn="l"/>
                    </a:tabLst>
                  </a:pPr>
                  <a:r>
                    <a:rPr lang="en-US" sz="1600" b="1" dirty="0" smtClean="0">
                      <a:latin typeface="Bookman Old Style" pitchFamily="18" charset="0"/>
                      <a:sym typeface="Symbol" pitchFamily="18" charset="2"/>
                    </a:rPr>
                    <a:t>,</a:t>
                  </a:r>
                  <a:endParaRPr lang="en-US" sz="1600" b="1" dirty="0"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8187606" y="4019916"/>
                <a:ext cx="72953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400" dirty="0" smtClean="0">
                    <a:latin typeface="Bookman Old Style" pitchFamily="18" charset="0"/>
                    <a:sym typeface="Symbol" pitchFamily="18" charset="2"/>
                  </a:rPr>
                  <a:t>  (</a:t>
                </a:r>
                <a:r>
                  <a:rPr lang="en-US" sz="1400" b="1" dirty="0" smtClean="0">
                    <a:latin typeface="Bookman Old Style" pitchFamily="18" charset="0"/>
                    <a:sym typeface="Symbol" pitchFamily="18" charset="2"/>
                  </a:rPr>
                  <a:t>   </a:t>
                </a:r>
                <a:r>
                  <a:rPr lang="en-US" sz="1400" dirty="0" smtClean="0">
                    <a:latin typeface="Bookman Old Style" pitchFamily="18" charset="0"/>
                    <a:sym typeface="Symbol" pitchFamily="18" charset="2"/>
                  </a:rPr>
                  <a:t>  )</a:t>
                </a:r>
                <a:endParaRPr lang="en-US" sz="1400" dirty="0"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1031502" y="1211841"/>
            <a:ext cx="1421645" cy="547821"/>
            <a:chOff x="7614932" y="4068049"/>
            <a:chExt cx="1421645" cy="547821"/>
          </a:xfrm>
        </p:grpSpPr>
        <p:grpSp>
          <p:nvGrpSpPr>
            <p:cNvPr id="89" name="Group 88"/>
            <p:cNvGrpSpPr/>
            <p:nvPr/>
          </p:nvGrpSpPr>
          <p:grpSpPr>
            <a:xfrm>
              <a:off x="7859385" y="4068049"/>
              <a:ext cx="953407" cy="547821"/>
              <a:chOff x="4072269" y="5609246"/>
              <a:chExt cx="953407" cy="547821"/>
            </a:xfrm>
          </p:grpSpPr>
          <p:sp>
            <p:nvSpPr>
              <p:cNvPr id="91" name="Rectangle 4"/>
              <p:cNvSpPr>
                <a:spLocks noChangeArrowheads="1"/>
              </p:cNvSpPr>
              <p:nvPr/>
            </p:nvSpPr>
            <p:spPr bwMode="auto">
              <a:xfrm>
                <a:off x="4072269" y="5695638"/>
                <a:ext cx="45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2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4655150" y="5882806"/>
                <a:ext cx="2629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4"/>
              <p:cNvSpPr>
                <a:spLocks noChangeArrowheads="1"/>
              </p:cNvSpPr>
              <p:nvPr/>
            </p:nvSpPr>
            <p:spPr bwMode="auto">
              <a:xfrm>
                <a:off x="4543968" y="5609246"/>
                <a:ext cx="48170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–5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94" name="Rectangle 4"/>
              <p:cNvSpPr>
                <a:spLocks noChangeArrowheads="1"/>
              </p:cNvSpPr>
              <p:nvPr/>
            </p:nvSpPr>
            <p:spPr bwMode="auto">
              <a:xfrm>
                <a:off x="4546384" y="5818513"/>
                <a:ext cx="45969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algn="ctr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</a:rPr>
                  <a:t>3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95" name="Rectangle 4"/>
              <p:cNvSpPr>
                <a:spLocks noChangeArrowheads="1"/>
              </p:cNvSpPr>
              <p:nvPr/>
            </p:nvSpPr>
            <p:spPr bwMode="auto">
              <a:xfrm>
                <a:off x="4352042" y="5700838"/>
                <a:ext cx="33655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800100" indent="-800100" eaLnBrk="0" hangingPunct="0">
                  <a:tabLst>
                    <a:tab pos="228600" algn="l"/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b="1" dirty="0" smtClean="0"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600" b="1" dirty="0"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7614932" y="4136484"/>
              <a:ext cx="14216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indent="-800100" eaLnBrk="0" hangingPunct="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latin typeface="Bookman Old Style" pitchFamily="18" charset="0"/>
                  <a:sym typeface="Symbol" pitchFamily="18" charset="2"/>
                </a:rPr>
                <a:t>  (</a:t>
              </a:r>
              <a:r>
                <a:rPr lang="en-US" sz="1600" b="1" dirty="0" smtClean="0">
                  <a:latin typeface="Bookman Old Style" pitchFamily="18" charset="0"/>
                  <a:sym typeface="Symbol" pitchFamily="18" charset="2"/>
                </a:rPr>
                <a:t>         </a:t>
              </a:r>
              <a:r>
                <a:rPr lang="en-US" sz="1600" dirty="0" smtClean="0">
                  <a:latin typeface="Bookman Old Style" pitchFamily="18" charset="0"/>
                  <a:sym typeface="Symbol" pitchFamily="18" charset="2"/>
                </a:rPr>
                <a:t>)</a:t>
              </a:r>
              <a:endParaRPr lang="en-US" sz="1600" dirty="0"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706703" y="600220"/>
            <a:ext cx="1018459" cy="565427"/>
            <a:chOff x="2185398" y="-562262"/>
            <a:chExt cx="1018459" cy="565427"/>
          </a:xfrm>
        </p:grpSpPr>
        <p:sp>
          <p:nvSpPr>
            <p:cNvPr id="97" name="Text Box 44"/>
            <p:cNvSpPr txBox="1">
              <a:spLocks noChangeArrowheads="1"/>
            </p:cNvSpPr>
            <p:nvPr/>
          </p:nvSpPr>
          <p:spPr bwMode="auto">
            <a:xfrm>
              <a:off x="2669474" y="-562262"/>
              <a:ext cx="447675" cy="32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7945" tIns="38972" rIns="77945" bIns="38972">
              <a:spAutoFit/>
            </a:bodyPr>
            <a:lstStyle>
              <a:lvl1pPr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dirty="0" smtClean="0">
                  <a:solidFill>
                    <a:schemeClr val="bg1"/>
                  </a:solidFill>
                  <a:latin typeface="Bookman Old Style" pitchFamily="18" charset="0"/>
                </a:rPr>
                <a:t>–5 </a:t>
              </a:r>
              <a:endParaRPr lang="en-US" alt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98" name="Line 45"/>
            <p:cNvSpPr>
              <a:spLocks noChangeShapeType="1"/>
            </p:cNvSpPr>
            <p:nvPr/>
          </p:nvSpPr>
          <p:spPr bwMode="auto">
            <a:xfrm>
              <a:off x="2726851" y="-288426"/>
              <a:ext cx="289889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60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99" name="Text Box 46"/>
            <p:cNvSpPr txBox="1">
              <a:spLocks noChangeArrowheads="1"/>
            </p:cNvSpPr>
            <p:nvPr/>
          </p:nvSpPr>
          <p:spPr bwMode="auto">
            <a:xfrm>
              <a:off x="2721568" y="-321761"/>
              <a:ext cx="482289" cy="32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7945" tIns="38972" rIns="77945" bIns="38972">
              <a:spAutoFit/>
            </a:bodyPr>
            <a:lstStyle>
              <a:lvl1pPr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dirty="0" smtClean="0">
                  <a:solidFill>
                    <a:schemeClr val="bg1"/>
                  </a:solidFill>
                  <a:latin typeface="Bookman Old Style" pitchFamily="18" charset="0"/>
                </a:rPr>
                <a:t>3</a:t>
              </a:r>
              <a:endParaRPr lang="en-US" alt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00" name="Text Box 44"/>
            <p:cNvSpPr txBox="1">
              <a:spLocks noChangeArrowheads="1"/>
            </p:cNvSpPr>
            <p:nvPr/>
          </p:nvSpPr>
          <p:spPr bwMode="auto">
            <a:xfrm>
              <a:off x="2185398" y="-451379"/>
              <a:ext cx="702008" cy="324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7945" tIns="38972" rIns="77945" bIns="38972">
              <a:spAutoFit/>
            </a:bodyPr>
            <a:lstStyle>
              <a:lvl1pPr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1pPr>
              <a:lvl2pPr marL="742950" indent="-28575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2pPr>
              <a:lvl3pPr marL="11430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3pPr>
              <a:lvl4pPr marL="16002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4pPr>
              <a:lvl5pPr marL="2057400" indent="-228600" defTabSz="779463"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5pPr>
              <a:lvl6pPr marL="25146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6pPr>
              <a:lvl7pPr marL="29718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7pPr>
              <a:lvl8pPr marL="34290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8pPr>
              <a:lvl9pPr marL="3886200" indent="-228600" algn="ctr" defTabSz="779463" eaLnBrk="0" fontAlgn="base" hangingPunct="0">
                <a:spcBef>
                  <a:spcPct val="0"/>
                </a:spcBef>
                <a:spcAft>
                  <a:spcPct val="0"/>
                </a:spcAft>
                <a:defRPr sz="1500" b="1">
                  <a:solidFill>
                    <a:schemeClr val="tx1"/>
                  </a:solidFill>
                  <a:latin typeface="Garamond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 i="1" kern="0" dirty="0" smtClean="0">
                  <a:solidFill>
                    <a:schemeClr val="bg1"/>
                  </a:solidFill>
                  <a:latin typeface="Bookman Old Style" pitchFamily="18" charset="0"/>
                </a:rPr>
                <a:t>y</a:t>
              </a:r>
              <a:r>
                <a:rPr lang="en-US" sz="1600" kern="0" baseline="-25000" dirty="0" smtClean="0">
                  <a:solidFill>
                    <a:schemeClr val="bg1"/>
                  </a:solidFill>
                  <a:latin typeface="Bookman Old Style" pitchFamily="18" charset="0"/>
                </a:rPr>
                <a:t>1 </a:t>
              </a:r>
              <a:r>
                <a:rPr lang="en-US" sz="1600" kern="0" dirty="0" smtClean="0">
                  <a:solidFill>
                    <a:schemeClr val="bg1"/>
                  </a:solidFill>
                  <a:latin typeface="Bookman Old Style" pitchFamily="18" charset="0"/>
                </a:rPr>
                <a:t>=</a:t>
              </a:r>
              <a:endParaRPr lang="en-US" alt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01" name="Straight Connector 100"/>
          <p:cNvCxnSpPr/>
          <p:nvPr/>
        </p:nvCxnSpPr>
        <p:spPr>
          <a:xfrm rot="16200000">
            <a:off x="7463638" y="749100"/>
            <a:ext cx="0" cy="1554480"/>
          </a:xfrm>
          <a:prstGeom prst="line">
            <a:avLst/>
          </a:prstGeom>
          <a:ln w="28575">
            <a:solidFill>
              <a:srgbClr val="00B05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3048678" y="2175346"/>
            <a:ext cx="662679" cy="594257"/>
            <a:chOff x="3153182" y="3304155"/>
            <a:chExt cx="662679" cy="594257"/>
          </a:xfrm>
        </p:grpSpPr>
        <p:sp>
          <p:nvSpPr>
            <p:cNvPr id="103" name="Rectangle 102"/>
            <p:cNvSpPr/>
            <p:nvPr/>
          </p:nvSpPr>
          <p:spPr>
            <a:xfrm>
              <a:off x="3153182" y="3304155"/>
              <a:ext cx="6626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–5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3224282" y="3602349"/>
              <a:ext cx="36183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/>
            <p:cNvSpPr/>
            <p:nvPr/>
          </p:nvSpPr>
          <p:spPr>
            <a:xfrm>
              <a:off x="3231098" y="3559858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3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760678" y="3128146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Double Bracket 106"/>
          <p:cNvSpPr/>
          <p:nvPr/>
        </p:nvSpPr>
        <p:spPr>
          <a:xfrm>
            <a:off x="2139763" y="3053957"/>
            <a:ext cx="1583570" cy="558720"/>
          </a:xfrm>
          <a:prstGeom prst="bracketPair">
            <a:avLst>
              <a:gd name="adj" fmla="val 1704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2199866" y="3333907"/>
            <a:ext cx="3618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201007" y="302433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204515" y="328768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600947" y="311032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2874909" y="3373281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3170820" y="305872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343137" y="3039675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092737" y="332169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842807" y="3034912"/>
            <a:ext cx="537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760678" y="3787810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Double Bracket 117"/>
          <p:cNvSpPr/>
          <p:nvPr/>
        </p:nvSpPr>
        <p:spPr>
          <a:xfrm>
            <a:off x="2155983" y="3669913"/>
            <a:ext cx="1092240" cy="471033"/>
          </a:xfrm>
          <a:prstGeom prst="bracketPair">
            <a:avLst>
              <a:gd name="adj" fmla="val 1541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2127754" y="368110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20362" y="368110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2739711" y="3915475"/>
            <a:ext cx="3980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2611705" y="3592795"/>
            <a:ext cx="8375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–14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773538" y="388843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760678" y="4339577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5" name="Double Bracket 124"/>
          <p:cNvSpPr/>
          <p:nvPr/>
        </p:nvSpPr>
        <p:spPr>
          <a:xfrm>
            <a:off x="2174558" y="4238851"/>
            <a:ext cx="1005178" cy="495059"/>
          </a:xfrm>
          <a:prstGeom prst="bracketPair">
            <a:avLst>
              <a:gd name="adj" fmla="val 2029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6" name="Rectangle 125"/>
          <p:cNvSpPr/>
          <p:nvPr/>
        </p:nvSpPr>
        <p:spPr>
          <a:xfrm>
            <a:off x="2141498" y="424506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446298" y="424506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>
            <a:off x="2677127" y="4535466"/>
            <a:ext cx="39801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2668050" y="4183474"/>
            <a:ext cx="629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718346" y="449360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945018" y="4335518"/>
            <a:ext cx="439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IN" sz="1600" b="1" dirty="0">
              <a:latin typeface="Symbol" pitchFamily="18" charset="2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489707" y="4348210"/>
            <a:ext cx="439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434157" y="3077153"/>
            <a:ext cx="2673538" cy="1098166"/>
            <a:chOff x="6072991" y="3797238"/>
            <a:chExt cx="2673538" cy="1098166"/>
          </a:xfrm>
        </p:grpSpPr>
        <p:grpSp>
          <p:nvGrpSpPr>
            <p:cNvPr id="27" name="Group 26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29" name="Rounded Rectangle 28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46" name="Rectangle 45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41" name="Straight Connector 40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35" name="Straight Connector 34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28" name="Double Bracket 27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1782155" y="3570634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ectangle 47"/>
          <p:cNvSpPr/>
          <p:nvPr/>
        </p:nvSpPr>
        <p:spPr>
          <a:xfrm>
            <a:off x="2217466" y="3570634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48"/>
          <p:cNvSpPr/>
          <p:nvPr/>
        </p:nvSpPr>
        <p:spPr>
          <a:xfrm>
            <a:off x="2875074" y="359270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Rectangle 49"/>
          <p:cNvSpPr/>
          <p:nvPr/>
        </p:nvSpPr>
        <p:spPr>
          <a:xfrm>
            <a:off x="3323814" y="3582502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3" name="Group 22"/>
          <p:cNvGrpSpPr/>
          <p:nvPr/>
        </p:nvGrpSpPr>
        <p:grpSpPr>
          <a:xfrm>
            <a:off x="1347293" y="2291537"/>
            <a:ext cx="2801690" cy="586616"/>
            <a:chOff x="5625047" y="2624207"/>
            <a:chExt cx="2801690" cy="586616"/>
          </a:xfrm>
        </p:grpSpPr>
        <p:sp>
          <p:nvSpPr>
            <p:cNvPr id="24" name="Rounded Rectangle 2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14940" y="2313769"/>
            <a:ext cx="2801690" cy="586616"/>
            <a:chOff x="5625047" y="2624207"/>
            <a:chExt cx="2801690" cy="586616"/>
          </a:xfrm>
        </p:grpSpPr>
        <p:sp>
          <p:nvSpPr>
            <p:cNvPr id="21" name="Rounded Rectangle 20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294641" y="3130860"/>
            <a:ext cx="3163809" cy="845877"/>
            <a:chOff x="5445968" y="2555273"/>
            <a:chExt cx="3163809" cy="845877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2" name="Rounded Rectangle 131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8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 animBg="1"/>
      <p:bldP spid="7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52" grpId="0" animBg="1"/>
      <p:bldP spid="52" grpId="1" animBg="1"/>
      <p:bldP spid="53" grpId="0"/>
      <p:bldP spid="54" grpId="0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/>
      <p:bldP spid="62" grpId="1"/>
      <p:bldP spid="63" grpId="0"/>
      <p:bldP spid="63" grpId="1"/>
      <p:bldP spid="106" grpId="0"/>
      <p:bldP spid="107" grpId="0" animBg="1"/>
      <p:bldP spid="109" grpId="0"/>
      <p:bldP spid="110" grpId="0"/>
      <p:bldP spid="111" grpId="0"/>
      <p:bldP spid="113" grpId="0"/>
      <p:bldP spid="114" grpId="0"/>
      <p:bldP spid="115" grpId="0"/>
      <p:bldP spid="116" grpId="0"/>
      <p:bldP spid="117" grpId="0"/>
      <p:bldP spid="118" grpId="0" animBg="1"/>
      <p:bldP spid="119" grpId="0"/>
      <p:bldP spid="120" grpId="0"/>
      <p:bldP spid="122" grpId="0"/>
      <p:bldP spid="123" grpId="0"/>
      <p:bldP spid="124" grpId="0"/>
      <p:bldP spid="125" grpId="0" animBg="1"/>
      <p:bldP spid="126" grpId="0"/>
      <p:bldP spid="127" grpId="0"/>
      <p:bldP spid="129" grpId="0"/>
      <p:bldP spid="130" grpId="0"/>
      <p:bldP spid="134" grpId="0"/>
      <p:bldP spid="135" grpId="0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19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65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Midpoint Formula</a:t>
            </a:r>
          </a:p>
        </p:txBody>
      </p:sp>
    </p:spTree>
    <p:extLst>
      <p:ext uri="{BB962C8B-B14F-4D97-AF65-F5344CB8AC3E}">
        <p14:creationId xmlns:p14="http://schemas.microsoft.com/office/powerpoint/2010/main" val="339886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88653" y="885550"/>
            <a:ext cx="4350547" cy="4177782"/>
            <a:chOff x="4488653" y="885550"/>
            <a:chExt cx="4350547" cy="417778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4522228" y="885550"/>
              <a:ext cx="4267200" cy="4146730"/>
              <a:chOff x="4343404" y="786491"/>
              <a:chExt cx="4267200" cy="4146730"/>
            </a:xfrm>
          </p:grpSpPr>
          <p:pic>
            <p:nvPicPr>
              <p:cNvPr id="51" name="Picture 50" descr="graph.jpg"/>
              <p:cNvPicPr>
                <a:picLocks noChangeAspect="1"/>
              </p:cNvPicPr>
              <p:nvPr/>
            </p:nvPicPr>
            <p:blipFill rotWithShape="1">
              <a:blip r:embed="rId2" cstate="print"/>
              <a:srcRect l="14589" r="60125"/>
              <a:stretch/>
            </p:blipFill>
            <p:spPr>
              <a:xfrm rot="16200000">
                <a:off x="6081579" y="-951684"/>
                <a:ext cx="790849" cy="426720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52" name="Picture 51" descr="graph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4781918" y="1104536"/>
                <a:ext cx="3390171" cy="4267200"/>
              </a:xfrm>
              <a:prstGeom prst="rect">
                <a:avLst/>
              </a:prstGeom>
              <a:ln>
                <a:noFill/>
              </a:ln>
              <a:effectLst/>
            </p:spPr>
          </p:pic>
        </p:grpSp>
        <p:cxnSp>
          <p:nvCxnSpPr>
            <p:cNvPr id="7" name="Straight Connector 6"/>
            <p:cNvCxnSpPr/>
            <p:nvPr/>
          </p:nvCxnSpPr>
          <p:spPr>
            <a:xfrm>
              <a:off x="4815356" y="4852051"/>
              <a:ext cx="4023844" cy="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5022287" y="1123120"/>
              <a:ext cx="0" cy="3858728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353284" y="1495149"/>
              <a:ext cx="0" cy="336994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681897" y="1495149"/>
              <a:ext cx="0" cy="336994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008128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6338328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655828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989204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317818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646428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308413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8637028" y="1485625"/>
              <a:ext cx="0" cy="336994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957660" y="4519338"/>
              <a:ext cx="11429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57660" y="4182559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57660" y="3841027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957660" y="2830011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957660" y="2490514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957660" y="2155326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4957660" y="1810841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041726" y="1498957"/>
              <a:ext cx="3609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957660" y="3501530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957660" y="3166788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965514" y="1491049"/>
              <a:ext cx="0" cy="3374136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627012" y="4396227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10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27012" y="4062853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20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27012" y="3724714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30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27012" y="3378419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40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27012" y="3016769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50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627012" y="2706900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60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27012" y="2367403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70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27012" y="2032215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80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27012" y="1687730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90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4978848" y="1498970"/>
              <a:ext cx="1188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488653" y="1356811"/>
              <a:ext cx="563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100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62784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1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96294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2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23994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3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47828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4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77000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5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04700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6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30000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7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47100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Bookman Old Style" pitchFamily="18" charset="0"/>
                </a:rPr>
                <a:t>8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784700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9</a:t>
              </a:r>
              <a:endParaRPr lang="en-US" sz="1100" b="1" dirty="0">
                <a:latin typeface="Bookman Old Style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147797" y="4801722"/>
              <a:ext cx="381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itchFamily="18" charset="0"/>
                </a:rPr>
                <a:t>10</a:t>
              </a:r>
              <a:endParaRPr lang="en-US" sz="1100" b="1" dirty="0">
                <a:latin typeface="Bookman Old Style" pitchFamily="18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5745419" y="518526"/>
            <a:ext cx="1517672" cy="210429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Rounded Rectangle 1"/>
          <p:cNvSpPr/>
          <p:nvPr/>
        </p:nvSpPr>
        <p:spPr>
          <a:xfrm>
            <a:off x="815300" y="1470469"/>
            <a:ext cx="3342297" cy="2269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791061" y="658697"/>
            <a:ext cx="5727045" cy="222132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Rounded Rectangle 52"/>
          <p:cNvSpPr/>
          <p:nvPr/>
        </p:nvSpPr>
        <p:spPr>
          <a:xfrm>
            <a:off x="3762136" y="334534"/>
            <a:ext cx="2982419" cy="214658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ounded Rectangle 53"/>
          <p:cNvSpPr/>
          <p:nvPr/>
        </p:nvSpPr>
        <p:spPr>
          <a:xfrm>
            <a:off x="783843" y="1300303"/>
            <a:ext cx="3148595" cy="2269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ounded Rectangle 54"/>
          <p:cNvSpPr/>
          <p:nvPr/>
        </p:nvSpPr>
        <p:spPr>
          <a:xfrm>
            <a:off x="2481840" y="1108700"/>
            <a:ext cx="2040729" cy="25094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Rounded Rectangle 55"/>
          <p:cNvSpPr/>
          <p:nvPr/>
        </p:nvSpPr>
        <p:spPr>
          <a:xfrm>
            <a:off x="788379" y="1115609"/>
            <a:ext cx="1680333" cy="2269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Rounded Rectangle 56"/>
          <p:cNvSpPr/>
          <p:nvPr/>
        </p:nvSpPr>
        <p:spPr>
          <a:xfrm>
            <a:off x="783206" y="852171"/>
            <a:ext cx="3756725" cy="25716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Rectangle 57"/>
          <p:cNvSpPr/>
          <p:nvPr/>
        </p:nvSpPr>
        <p:spPr>
          <a:xfrm>
            <a:off x="5029869" y="1507041"/>
            <a:ext cx="3595302" cy="3362326"/>
          </a:xfrm>
          <a:prstGeom prst="rect">
            <a:avLst/>
          </a:prstGeom>
          <a:solidFill>
            <a:srgbClr val="00CC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Rectangle 59"/>
          <p:cNvSpPr/>
          <p:nvPr/>
        </p:nvSpPr>
        <p:spPr>
          <a:xfrm>
            <a:off x="1180725" y="2292902"/>
            <a:ext cx="633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AD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71508" y="229290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640595" y="2292902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48927" y="2296712"/>
            <a:ext cx="60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91371" y="2296712"/>
            <a:ext cx="311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66631" y="2296712"/>
            <a:ext cx="4006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42856" y="2296712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72368" y="2296712"/>
            <a:ext cx="60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5687029" y="4004683"/>
            <a:ext cx="1964162" cy="181281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874574" y="2736085"/>
            <a:ext cx="332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886754" y="3040714"/>
            <a:ext cx="308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875443" y="2998223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408477" y="4660213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489166" y="4787065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435790" y="1166982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670146" y="1132084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D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434877" y="3946884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effectLst>
                  <a:glow rad="76200">
                    <a:srgbClr val="FFFF00"/>
                  </a:glow>
                </a:effectLst>
                <a:latin typeface="Bookman Old Style" pitchFamily="18" charset="0"/>
              </a:rPr>
              <a:t>G</a:t>
            </a:r>
            <a:endParaRPr lang="en-IN" sz="1600" b="1" baseline="-25000" dirty="0">
              <a:effectLst>
                <a:glow rad="76200">
                  <a:srgbClr val="FFFF00"/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596207" y="4097172"/>
            <a:ext cx="40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effectLst>
                  <a:glow rad="76200">
                    <a:srgbClr val="FFFF00"/>
                  </a:glow>
                </a:effectLst>
                <a:latin typeface="Bookman Old Style" pitchFamily="18" charset="0"/>
              </a:rPr>
              <a:t>R</a:t>
            </a:r>
            <a:endParaRPr lang="en-IN" sz="1600" b="1" baseline="-25000" dirty="0">
              <a:effectLst>
                <a:glow rad="76200">
                  <a:srgbClr val="FFFF00"/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25104" y="300998"/>
            <a:ext cx="3449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 smtClean="0">
                <a:solidFill>
                  <a:srgbClr val="0000FF"/>
                </a:solidFill>
                <a:latin typeface="Bookman Old Style" pitchFamily="18" charset="0"/>
              </a:rPr>
              <a:t>Q.</a:t>
            </a:r>
            <a:endParaRPr lang="en-IN" dirty="0"/>
          </a:p>
        </p:txBody>
      </p:sp>
      <p:sp>
        <p:nvSpPr>
          <p:cNvPr id="100" name="Rounded Rectangle 99"/>
          <p:cNvSpPr/>
          <p:nvPr/>
        </p:nvSpPr>
        <p:spPr>
          <a:xfrm>
            <a:off x="1832660" y="854967"/>
            <a:ext cx="1575437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2" name="Rectangle 101"/>
          <p:cNvSpPr/>
          <p:nvPr/>
        </p:nvSpPr>
        <p:spPr>
          <a:xfrm>
            <a:off x="3148144" y="2861867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×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320500" y="2861867"/>
            <a:ext cx="60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393760" y="849887"/>
            <a:ext cx="1094894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Rectangle 104"/>
          <p:cNvSpPr/>
          <p:nvPr/>
        </p:nvSpPr>
        <p:spPr>
          <a:xfrm>
            <a:off x="3826158" y="2854231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026141" y="2854231"/>
            <a:ext cx="496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5681989" y="4012728"/>
            <a:ext cx="4577" cy="84147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pic>
        <p:nvPicPr>
          <p:cNvPr id="1026" name="Picture 2" descr="C:\Users\ADMIN\Desktop\2000px-Flag_icon_green_4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71" y="3803838"/>
            <a:ext cx="162700" cy="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ounded Rectangle 110"/>
          <p:cNvSpPr/>
          <p:nvPr/>
        </p:nvSpPr>
        <p:spPr>
          <a:xfrm>
            <a:off x="1102752" y="1104916"/>
            <a:ext cx="1322753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ounded Rectangle 111"/>
          <p:cNvSpPr/>
          <p:nvPr/>
        </p:nvSpPr>
        <p:spPr>
          <a:xfrm>
            <a:off x="3231441" y="1097388"/>
            <a:ext cx="1308489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10" name="Group 109"/>
          <p:cNvGrpSpPr/>
          <p:nvPr/>
        </p:nvGrpSpPr>
        <p:grpSpPr>
          <a:xfrm>
            <a:off x="465035" y="2737998"/>
            <a:ext cx="332936" cy="600692"/>
            <a:chOff x="1720521" y="3346192"/>
            <a:chExt cx="332936" cy="600692"/>
          </a:xfrm>
        </p:grpSpPr>
        <p:sp>
          <p:nvSpPr>
            <p:cNvPr id="113" name="Rectangle 112"/>
            <p:cNvSpPr/>
            <p:nvPr/>
          </p:nvSpPr>
          <p:spPr>
            <a:xfrm>
              <a:off x="1720521" y="3346192"/>
              <a:ext cx="3329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1771375" y="3650821"/>
              <a:ext cx="2312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1721390" y="3608330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636266" y="2705191"/>
            <a:ext cx="391795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baseline="-2500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th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24128" y="2857663"/>
            <a:ext cx="2094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distance AD 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889814" y="3421885"/>
            <a:ext cx="332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2901994" y="3726514"/>
            <a:ext cx="308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890683" y="3684023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163384" y="3547667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×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335740" y="3547667"/>
            <a:ext cx="607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841398" y="3540031"/>
            <a:ext cx="316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041381" y="3540031"/>
            <a:ext cx="496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65035" y="3423798"/>
            <a:ext cx="332936" cy="600692"/>
            <a:chOff x="1720521" y="3346192"/>
            <a:chExt cx="332936" cy="600692"/>
          </a:xfrm>
        </p:grpSpPr>
        <p:sp>
          <p:nvSpPr>
            <p:cNvPr id="127" name="Rectangle 126"/>
            <p:cNvSpPr/>
            <p:nvPr/>
          </p:nvSpPr>
          <p:spPr>
            <a:xfrm>
              <a:off x="1720521" y="3346192"/>
              <a:ext cx="3329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1771375" y="3650821"/>
              <a:ext cx="23122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>
              <a:off x="1721390" y="3608330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30" name="Rectangle 129"/>
          <p:cNvSpPr/>
          <p:nvPr/>
        </p:nvSpPr>
        <p:spPr>
          <a:xfrm>
            <a:off x="636266" y="3390991"/>
            <a:ext cx="391795" cy="25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baseline="-2500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th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24128" y="3543463"/>
            <a:ext cx="2094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distance AD 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770070" y="1301361"/>
            <a:ext cx="257991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3" name="Rounded Rectangle 132"/>
          <p:cNvSpPr/>
          <p:nvPr/>
        </p:nvSpPr>
        <p:spPr>
          <a:xfrm>
            <a:off x="1028061" y="1295498"/>
            <a:ext cx="1397444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4" name="Oval 133"/>
          <p:cNvSpPr/>
          <p:nvPr/>
        </p:nvSpPr>
        <p:spPr>
          <a:xfrm flipV="1">
            <a:off x="5001312" y="415731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5018809" y="4181885"/>
            <a:ext cx="2625505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cxnSp>
        <p:nvCxnSpPr>
          <p:cNvPr id="136" name="Straight Connector 135"/>
          <p:cNvCxnSpPr/>
          <p:nvPr/>
        </p:nvCxnSpPr>
        <p:spPr bwMode="auto">
          <a:xfrm>
            <a:off x="7641850" y="4175037"/>
            <a:ext cx="4577" cy="67945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sp>
        <p:nvSpPr>
          <p:cNvPr id="138" name="Rounded Rectangle 137"/>
          <p:cNvSpPr/>
          <p:nvPr/>
        </p:nvSpPr>
        <p:spPr>
          <a:xfrm>
            <a:off x="2714050" y="1293390"/>
            <a:ext cx="1218122" cy="250651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To conduct sports day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activities, in your rectangular shaped school ground ABCD ,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lines have been drawn with chalk powder at a distance of 1m each. 100 flower pots have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been placed at a distance of 1m from each other along AD, as shown in figure.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Niharika</a:t>
                </a:r>
                <a:r>
                  <a:rPr lang="en-US" sz="11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runs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 the distance AD on the 2</a:t>
                </a:r>
                <a:r>
                  <a:rPr lang="en-US" sz="1100" b="1" kern="0" baseline="3000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nd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and posts a green flag.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Preet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runs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100" b="1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th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the distance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AD on the eighth line and posts a red flag.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What is the distance between both the flags ?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If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Rashmi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has to post a blue flag exactly halfway 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between </a:t>
                </a:r>
                <a:r>
                  <a:rPr lang="en-US" sz="105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the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segment joining the two flags ,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where should she post her flag ? </a:t>
                </a:r>
                <a:endParaRPr lang="en-US" sz="11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9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blipFill rotWithShape="1">
                <a:blip r:embed="rId5"/>
                <a:stretch>
                  <a:fillRect t="-314" b="-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 descr="C:\Users\ADMIN\Desktop\2000px-Flag_icon_red_4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33" y="3968233"/>
            <a:ext cx="16282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Oval 136"/>
          <p:cNvSpPr/>
          <p:nvPr/>
        </p:nvSpPr>
        <p:spPr>
          <a:xfrm flipV="1">
            <a:off x="5652779" y="48231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Oval 139"/>
          <p:cNvSpPr/>
          <p:nvPr/>
        </p:nvSpPr>
        <p:spPr>
          <a:xfrm flipV="1">
            <a:off x="7619117" y="48183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Oval 106"/>
          <p:cNvSpPr/>
          <p:nvPr/>
        </p:nvSpPr>
        <p:spPr>
          <a:xfrm flipV="1">
            <a:off x="4999064" y="398892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5018534" y="4017629"/>
            <a:ext cx="673068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sp>
        <p:nvSpPr>
          <p:cNvPr id="98" name="Oval 97"/>
          <p:cNvSpPr/>
          <p:nvPr/>
        </p:nvSpPr>
        <p:spPr>
          <a:xfrm flipV="1">
            <a:off x="5664748" y="3983815"/>
            <a:ext cx="45719" cy="45719"/>
          </a:xfrm>
          <a:prstGeom prst="ellipse">
            <a:avLst/>
          </a:prstGeom>
          <a:solidFill>
            <a:srgbClr val="00CC66"/>
          </a:solidFill>
          <a:ln>
            <a:solidFill>
              <a:srgbClr val="00B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9" name="Oval 98"/>
          <p:cNvSpPr/>
          <p:nvPr/>
        </p:nvSpPr>
        <p:spPr>
          <a:xfrm flipV="1">
            <a:off x="7623568" y="41618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1" name="Rectangle 140"/>
          <p:cNvSpPr/>
          <p:nvPr/>
        </p:nvSpPr>
        <p:spPr>
          <a:xfrm>
            <a:off x="5292613" y="4179773"/>
            <a:ext cx="697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(2, 25)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445538" y="4318613"/>
            <a:ext cx="718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(8, 20)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pic>
        <p:nvPicPr>
          <p:cNvPr id="91" name="Picture 3" descr="\\192.168.1.29\Users\Public\roshan\fgf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735">
            <a:off x="5526449" y="4412816"/>
            <a:ext cx="310896" cy="4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3" descr="\\192.168.1.29\Users\Public\roshan\fgf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735">
            <a:off x="7475255" y="4427357"/>
            <a:ext cx="310896" cy="4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0122 -0.11975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000"/>
                            </p:stCondLst>
                            <p:childTnLst>
                              <p:par>
                                <p:cTn id="3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0.00052 -0.08889 " pathEditMode="relative" rAng="0" ptsTypes="AA">
                                      <p:cBhvr>
                                        <p:cTn id="39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2000"/>
                            </p:stCondLst>
                            <p:childTnLst>
                              <p:par>
                                <p:cTn id="3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3" grpId="0" animBg="1"/>
      <p:bldP spid="3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83" grpId="0"/>
      <p:bldP spid="85" grpId="0"/>
      <p:bldP spid="92" grpId="0"/>
      <p:bldP spid="93" grpId="0"/>
      <p:bldP spid="94" grpId="0"/>
      <p:bldP spid="95" grpId="0"/>
      <p:bldP spid="96" grpId="0"/>
      <p:bldP spid="97" grpId="0"/>
      <p:bldP spid="59" grpId="0"/>
      <p:bldP spid="100" grpId="0" animBg="1"/>
      <p:bldP spid="100" grpId="1" animBg="1"/>
      <p:bldP spid="102" grpId="0"/>
      <p:bldP spid="103" grpId="0"/>
      <p:bldP spid="104" grpId="0" animBg="1"/>
      <p:bldP spid="104" grpId="1" animBg="1"/>
      <p:bldP spid="105" grpId="0"/>
      <p:bldP spid="106" grpId="0"/>
      <p:bldP spid="111" grpId="0" animBg="1"/>
      <p:bldP spid="111" grpId="1" animBg="1"/>
      <p:bldP spid="112" grpId="0" animBg="1"/>
      <p:bldP spid="112" grpId="1" animBg="1"/>
      <p:bldP spid="117" grpId="0"/>
      <p:bldP spid="118" grpId="0"/>
      <p:bldP spid="119" grpId="0"/>
      <p:bldP spid="121" grpId="0"/>
      <p:bldP spid="122" grpId="0"/>
      <p:bldP spid="123" grpId="0"/>
      <p:bldP spid="124" grpId="0"/>
      <p:bldP spid="125" grpId="0"/>
      <p:bldP spid="130" grpId="0"/>
      <p:bldP spid="131" grpId="0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8" grpId="0" animBg="1"/>
      <p:bldP spid="138" grpId="1" animBg="1"/>
      <p:bldP spid="137" grpId="0" animBg="1"/>
      <p:bldP spid="137" grpId="1" animBg="1"/>
      <p:bldP spid="140" grpId="0" animBg="1"/>
      <p:bldP spid="140" grpId="1" animBg="1"/>
      <p:bldP spid="107" grpId="0" animBg="1"/>
      <p:bldP spid="107" grpId="1" animBg="1"/>
      <p:bldP spid="98" grpId="0" animBg="1"/>
      <p:bldP spid="99" grpId="0" animBg="1"/>
      <p:bldP spid="141" grpId="0"/>
      <p:bldP spid="1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55808" y="1826118"/>
            <a:ext cx="3515872" cy="210429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763169" y="1654601"/>
            <a:ext cx="3586541" cy="210429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Freeform 211"/>
          <p:cNvSpPr/>
          <p:nvPr/>
        </p:nvSpPr>
        <p:spPr bwMode="auto">
          <a:xfrm>
            <a:off x="1824661" y="3453532"/>
            <a:ext cx="9842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49485"/>
              <a:gd name="connsiteY0" fmla="*/ 171451 h 259557"/>
              <a:gd name="connsiteX1" fmla="*/ 40481 w 2249485"/>
              <a:gd name="connsiteY1" fmla="*/ 154782 h 259557"/>
              <a:gd name="connsiteX2" fmla="*/ 80962 w 2249485"/>
              <a:gd name="connsiteY2" fmla="*/ 259557 h 259557"/>
              <a:gd name="connsiteX3" fmla="*/ 150018 w 2249485"/>
              <a:gd name="connsiteY3" fmla="*/ 1 h 259557"/>
              <a:gd name="connsiteX4" fmla="*/ 2249485 w 2249485"/>
              <a:gd name="connsiteY4" fmla="*/ 0 h 259557"/>
              <a:gd name="connsiteX0" fmla="*/ 0 w 1455735"/>
              <a:gd name="connsiteY0" fmla="*/ 171451 h 259557"/>
              <a:gd name="connsiteX1" fmla="*/ 40481 w 1455735"/>
              <a:gd name="connsiteY1" fmla="*/ 154782 h 259557"/>
              <a:gd name="connsiteX2" fmla="*/ 80962 w 1455735"/>
              <a:gd name="connsiteY2" fmla="*/ 259557 h 259557"/>
              <a:gd name="connsiteX3" fmla="*/ 150018 w 1455735"/>
              <a:gd name="connsiteY3" fmla="*/ 1 h 259557"/>
              <a:gd name="connsiteX4" fmla="*/ 1455735 w 1455735"/>
              <a:gd name="connsiteY4" fmla="*/ 0 h 259557"/>
              <a:gd name="connsiteX0" fmla="*/ 0 w 984248"/>
              <a:gd name="connsiteY0" fmla="*/ 171451 h 259557"/>
              <a:gd name="connsiteX1" fmla="*/ 40481 w 984248"/>
              <a:gd name="connsiteY1" fmla="*/ 154782 h 259557"/>
              <a:gd name="connsiteX2" fmla="*/ 80962 w 984248"/>
              <a:gd name="connsiteY2" fmla="*/ 259557 h 259557"/>
              <a:gd name="connsiteX3" fmla="*/ 150018 w 984248"/>
              <a:gd name="connsiteY3" fmla="*/ 1 h 259557"/>
              <a:gd name="connsiteX4" fmla="*/ 984248 w 9842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2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9842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3" name="Freeform 212"/>
          <p:cNvSpPr/>
          <p:nvPr/>
        </p:nvSpPr>
        <p:spPr bwMode="auto">
          <a:xfrm>
            <a:off x="1824660" y="3849434"/>
            <a:ext cx="492123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49485"/>
              <a:gd name="connsiteY0" fmla="*/ 171451 h 259557"/>
              <a:gd name="connsiteX1" fmla="*/ 40481 w 2249485"/>
              <a:gd name="connsiteY1" fmla="*/ 154782 h 259557"/>
              <a:gd name="connsiteX2" fmla="*/ 80962 w 2249485"/>
              <a:gd name="connsiteY2" fmla="*/ 259557 h 259557"/>
              <a:gd name="connsiteX3" fmla="*/ 150018 w 2249485"/>
              <a:gd name="connsiteY3" fmla="*/ 1 h 259557"/>
              <a:gd name="connsiteX4" fmla="*/ 2249485 w 2249485"/>
              <a:gd name="connsiteY4" fmla="*/ 0 h 259557"/>
              <a:gd name="connsiteX0" fmla="*/ 0 w 1455735"/>
              <a:gd name="connsiteY0" fmla="*/ 171451 h 259557"/>
              <a:gd name="connsiteX1" fmla="*/ 40481 w 1455735"/>
              <a:gd name="connsiteY1" fmla="*/ 154782 h 259557"/>
              <a:gd name="connsiteX2" fmla="*/ 80962 w 1455735"/>
              <a:gd name="connsiteY2" fmla="*/ 259557 h 259557"/>
              <a:gd name="connsiteX3" fmla="*/ 150018 w 1455735"/>
              <a:gd name="connsiteY3" fmla="*/ 1 h 259557"/>
              <a:gd name="connsiteX4" fmla="*/ 1455735 w 1455735"/>
              <a:gd name="connsiteY4" fmla="*/ 0 h 259557"/>
              <a:gd name="connsiteX0" fmla="*/ 0 w 984248"/>
              <a:gd name="connsiteY0" fmla="*/ 171451 h 259557"/>
              <a:gd name="connsiteX1" fmla="*/ 40481 w 984248"/>
              <a:gd name="connsiteY1" fmla="*/ 154782 h 259557"/>
              <a:gd name="connsiteX2" fmla="*/ 80962 w 984248"/>
              <a:gd name="connsiteY2" fmla="*/ 259557 h 259557"/>
              <a:gd name="connsiteX3" fmla="*/ 150018 w 984248"/>
              <a:gd name="connsiteY3" fmla="*/ 1 h 259557"/>
              <a:gd name="connsiteX4" fmla="*/ 984248 w 984248"/>
              <a:gd name="connsiteY4" fmla="*/ 0 h 259557"/>
              <a:gd name="connsiteX0" fmla="*/ 0 w 758823"/>
              <a:gd name="connsiteY0" fmla="*/ 171451 h 259557"/>
              <a:gd name="connsiteX1" fmla="*/ 40481 w 758823"/>
              <a:gd name="connsiteY1" fmla="*/ 154782 h 259557"/>
              <a:gd name="connsiteX2" fmla="*/ 80962 w 758823"/>
              <a:gd name="connsiteY2" fmla="*/ 259557 h 259557"/>
              <a:gd name="connsiteX3" fmla="*/ 150018 w 758823"/>
              <a:gd name="connsiteY3" fmla="*/ 1 h 259557"/>
              <a:gd name="connsiteX4" fmla="*/ 758823 w 758823"/>
              <a:gd name="connsiteY4" fmla="*/ 0 h 259557"/>
              <a:gd name="connsiteX0" fmla="*/ 0 w 492123"/>
              <a:gd name="connsiteY0" fmla="*/ 171451 h 259557"/>
              <a:gd name="connsiteX1" fmla="*/ 40481 w 492123"/>
              <a:gd name="connsiteY1" fmla="*/ 154782 h 259557"/>
              <a:gd name="connsiteX2" fmla="*/ 80962 w 492123"/>
              <a:gd name="connsiteY2" fmla="*/ 259557 h 259557"/>
              <a:gd name="connsiteX3" fmla="*/ 150018 w 492123"/>
              <a:gd name="connsiteY3" fmla="*/ 1 h 259557"/>
              <a:gd name="connsiteX4" fmla="*/ 492123 w 492123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123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49212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9"/>
              <p:cNvSpPr>
                <a:spLocks noChangeArrowheads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To conduct sports day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activities, in your rectangular shaped school ground ABCD ,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lines have been drawn with chalk powder at a distance of 1m each. 100 flower pots have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been placed at a distance of 1m from each other along AD, as shown in figure.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Niharika</a:t>
                </a:r>
                <a:r>
                  <a:rPr lang="en-US" sz="11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runs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 the distance AD on the 2</a:t>
                </a:r>
                <a:r>
                  <a:rPr lang="en-US" sz="1100" b="1" kern="0" baseline="3000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nd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and posts a green flag.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Preet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runs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100" b="1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th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the distance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AD on the eighth line and posts a red flag.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What is the distance between both the flags ?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If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Rashmi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has to post a blue flag exactly halfway 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between </a:t>
                </a:r>
                <a:r>
                  <a:rPr lang="en-US" sz="105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the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segment joining the two flags ,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where should she post her flag ? </a:t>
                </a:r>
                <a:endParaRPr lang="en-US" sz="11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blipFill rotWithShape="1">
                <a:blip r:embed="rId2"/>
                <a:stretch>
                  <a:fillRect t="-314" b="-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/>
          <p:cNvSpPr/>
          <p:nvPr/>
        </p:nvSpPr>
        <p:spPr>
          <a:xfrm>
            <a:off x="2418101" y="2379140"/>
            <a:ext cx="1262555" cy="276606"/>
          </a:xfrm>
          <a:prstGeom prst="roundRect">
            <a:avLst/>
          </a:prstGeom>
          <a:solidFill>
            <a:srgbClr val="6EF8EB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ounded Rectangle 63"/>
          <p:cNvSpPr/>
          <p:nvPr/>
        </p:nvSpPr>
        <p:spPr>
          <a:xfrm>
            <a:off x="1031510" y="2379140"/>
            <a:ext cx="1262555" cy="276606"/>
          </a:xfrm>
          <a:prstGeom prst="roundRect">
            <a:avLst/>
          </a:prstGeom>
          <a:solidFill>
            <a:srgbClr val="6EF8EB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Rectangle 64"/>
          <p:cNvSpPr/>
          <p:nvPr/>
        </p:nvSpPr>
        <p:spPr>
          <a:xfrm>
            <a:off x="438999" y="234272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76247" y="234272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G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230247" y="234272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356919" y="2342726"/>
            <a:ext cx="5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678799" y="2342726"/>
            <a:ext cx="800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11293" y="2610579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21039" y="2651477"/>
            <a:ext cx="648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GR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478239" y="26514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864088" y="2651477"/>
            <a:ext cx="569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(8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140930" y="265147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26226" y="2651477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559076" y="269764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657694" y="265147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859692" y="2651477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(20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862564" y="269764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08087" y="265147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494510" y="2651477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ular Callout 82"/>
          <p:cNvSpPr/>
          <p:nvPr/>
        </p:nvSpPr>
        <p:spPr>
          <a:xfrm>
            <a:off x="562375" y="1763388"/>
            <a:ext cx="1672817" cy="418447"/>
          </a:xfrm>
          <a:prstGeom prst="wedgeRectCallout">
            <a:avLst>
              <a:gd name="adj1" fmla="val -14369"/>
              <a:gd name="adj2" fmla="val 10991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632240" y="18369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1415943" y="18369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554917" y="178374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328903" y="1783748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2436918" y="1757782"/>
            <a:ext cx="1672817" cy="418447"/>
          </a:xfrm>
          <a:prstGeom prst="wedgeRectCallout">
            <a:avLst>
              <a:gd name="adj1" fmla="val -41789"/>
              <a:gd name="adj2" fmla="val 11001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506783" y="18313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3290486" y="18313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2458035" y="177814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213385" y="1778142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340751" y="234272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594751" y="234272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758498" y="2342726"/>
            <a:ext cx="634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(8,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170035" y="2342726"/>
            <a:ext cx="800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474749" y="3045614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909562" y="3030225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196371" y="307639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393334" y="303022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631998" y="3030225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005090" y="3076392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474749" y="343058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903255" y="341519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239929" y="341519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402443" y="341519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474749" y="383359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916762" y="3818203"/>
            <a:ext cx="732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61 m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14910" y="4052773"/>
            <a:ext cx="4017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Point B is the midpoint of G (2, 25) and R (8, 20)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14909" y="4543659"/>
            <a:ext cx="765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011860" y="4543659"/>
            <a:ext cx="2798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Coordinates of B = 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x, 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1" name="Rounded Rectangle 120"/>
          <p:cNvSpPr/>
          <p:nvPr/>
        </p:nvSpPr>
        <p:spPr bwMode="auto">
          <a:xfrm rot="10800000" flipH="1" flipV="1">
            <a:off x="714354" y="3360275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2761" y="3420701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GR?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088348" y="3526526"/>
            <a:ext cx="2445866" cy="355840"/>
            <a:chOff x="4864018" y="1396174"/>
            <a:chExt cx="2445866" cy="355840"/>
          </a:xfrm>
        </p:grpSpPr>
        <p:sp>
          <p:nvSpPr>
            <p:cNvPr id="124" name="Freeform 123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1790653" y="3587409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/>
          <p:cNvSpPr/>
          <p:nvPr/>
        </p:nvSpPr>
        <p:spPr>
          <a:xfrm>
            <a:off x="2513661" y="3596184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Rectangle 139"/>
          <p:cNvSpPr/>
          <p:nvPr/>
        </p:nvSpPr>
        <p:spPr>
          <a:xfrm>
            <a:off x="1304759" y="356804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1" name="Rectangle 140"/>
          <p:cNvSpPr/>
          <p:nvPr/>
        </p:nvSpPr>
        <p:spPr>
          <a:xfrm>
            <a:off x="3018989" y="3584947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07" name="Group 206"/>
          <p:cNvGrpSpPr/>
          <p:nvPr/>
        </p:nvGrpSpPr>
        <p:grpSpPr>
          <a:xfrm>
            <a:off x="4408477" y="885550"/>
            <a:ext cx="4487568" cy="4240069"/>
            <a:chOff x="4408477" y="885550"/>
            <a:chExt cx="4487568" cy="4240069"/>
          </a:xfrm>
        </p:grpSpPr>
        <p:grpSp>
          <p:nvGrpSpPr>
            <p:cNvPr id="147" name="Group 146"/>
            <p:cNvGrpSpPr/>
            <p:nvPr/>
          </p:nvGrpSpPr>
          <p:grpSpPr>
            <a:xfrm>
              <a:off x="4488653" y="885550"/>
              <a:ext cx="4350547" cy="4177782"/>
              <a:chOff x="4488653" y="885550"/>
              <a:chExt cx="4350547" cy="417778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8" name="Group 147"/>
              <p:cNvGrpSpPr/>
              <p:nvPr/>
            </p:nvGrpSpPr>
            <p:grpSpPr>
              <a:xfrm>
                <a:off x="4522228" y="885550"/>
                <a:ext cx="4267200" cy="4146730"/>
                <a:chOff x="4343404" y="786491"/>
                <a:chExt cx="4267200" cy="4146730"/>
              </a:xfrm>
            </p:grpSpPr>
            <p:pic>
              <p:nvPicPr>
                <p:cNvPr id="193" name="Picture 192" descr="graph.jpg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4589" r="60125"/>
                <a:stretch/>
              </p:blipFill>
              <p:spPr>
                <a:xfrm rot="16200000">
                  <a:off x="6081579" y="-951684"/>
                  <a:ext cx="790849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94" name="Picture 193" descr="graph.jp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16200000">
                  <a:off x="4781918" y="1104536"/>
                  <a:ext cx="3390171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cxnSp>
            <p:nvCxnSpPr>
              <p:cNvPr id="149" name="Straight Connector 148"/>
              <p:cNvCxnSpPr/>
              <p:nvPr/>
            </p:nvCxnSpPr>
            <p:spPr>
              <a:xfrm>
                <a:off x="4815356" y="4852051"/>
                <a:ext cx="40238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5022287" y="1123120"/>
                <a:ext cx="0" cy="385872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5353284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5681897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60081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63383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V="1">
                <a:off x="66558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698920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731781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V="1">
                <a:off x="76464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8308413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8637028" y="1485625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4957660" y="4519338"/>
                <a:ext cx="1142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4957660" y="4182559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957660" y="3841027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957660" y="283001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4957660" y="2490514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4957660" y="2155326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957660" y="181084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041726" y="1498957"/>
                <a:ext cx="36090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957660" y="350153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957660" y="3166788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V="1">
                <a:off x="796551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4627012" y="4396227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627012" y="406285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627012" y="3724714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627012" y="337841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4627012" y="301676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4627012" y="270690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4627012" y="236740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4627012" y="2032215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80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4627012" y="168773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4978848" y="149897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TextBox 181"/>
              <p:cNvSpPr txBox="1"/>
              <p:nvPr/>
            </p:nvSpPr>
            <p:spPr>
              <a:xfrm>
                <a:off x="4488653" y="1356811"/>
                <a:ext cx="563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516278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54962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58239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6147828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477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680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7130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74471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778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8147797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95" name="Rectangle 194"/>
            <p:cNvSpPr/>
            <p:nvPr/>
          </p:nvSpPr>
          <p:spPr>
            <a:xfrm>
              <a:off x="5029869" y="1507041"/>
              <a:ext cx="3595302" cy="3362326"/>
            </a:xfrm>
            <a:prstGeom prst="rect">
              <a:avLst/>
            </a:prstGeom>
            <a:solidFill>
              <a:srgbClr val="00CC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H="1" flipV="1">
              <a:off x="5687029" y="4004683"/>
              <a:ext cx="1964162" cy="18128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tangle 198"/>
            <p:cNvSpPr/>
            <p:nvPr/>
          </p:nvSpPr>
          <p:spPr>
            <a:xfrm>
              <a:off x="4408477" y="4660213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8489166" y="4787065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435790" y="116698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670146" y="11320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D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434877" y="39468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G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596207" y="409717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R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pic>
        <p:nvPicPr>
          <p:cNvPr id="208" name="Picture 2" descr="C:\Users\ADMIN\Desktop\2000px-Flag_icon_green_4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71" y="3803838"/>
            <a:ext cx="162700" cy="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5" descr="C:\Users\ADMIN\Desktop\2000px-Flag_icon_red_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33" y="3968233"/>
            <a:ext cx="16282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Freeform 209"/>
          <p:cNvSpPr/>
          <p:nvPr/>
        </p:nvSpPr>
        <p:spPr bwMode="auto">
          <a:xfrm>
            <a:off x="1824661" y="2682358"/>
            <a:ext cx="224948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49485"/>
              <a:gd name="connsiteY0" fmla="*/ 171451 h 259557"/>
              <a:gd name="connsiteX1" fmla="*/ 40481 w 2249485"/>
              <a:gd name="connsiteY1" fmla="*/ 154782 h 259557"/>
              <a:gd name="connsiteX2" fmla="*/ 80962 w 2249485"/>
              <a:gd name="connsiteY2" fmla="*/ 259557 h 259557"/>
              <a:gd name="connsiteX3" fmla="*/ 150018 w 2249485"/>
              <a:gd name="connsiteY3" fmla="*/ 1 h 259557"/>
              <a:gd name="connsiteX4" fmla="*/ 2249485 w 224948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948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2494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1" name="Freeform 210"/>
          <p:cNvSpPr/>
          <p:nvPr/>
        </p:nvSpPr>
        <p:spPr bwMode="auto">
          <a:xfrm>
            <a:off x="1824661" y="3080204"/>
            <a:ext cx="145573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49485"/>
              <a:gd name="connsiteY0" fmla="*/ 171451 h 259557"/>
              <a:gd name="connsiteX1" fmla="*/ 40481 w 2249485"/>
              <a:gd name="connsiteY1" fmla="*/ 154782 h 259557"/>
              <a:gd name="connsiteX2" fmla="*/ 80962 w 2249485"/>
              <a:gd name="connsiteY2" fmla="*/ 259557 h 259557"/>
              <a:gd name="connsiteX3" fmla="*/ 150018 w 2249485"/>
              <a:gd name="connsiteY3" fmla="*/ 1 h 259557"/>
              <a:gd name="connsiteX4" fmla="*/ 2249485 w 2249485"/>
              <a:gd name="connsiteY4" fmla="*/ 0 h 259557"/>
              <a:gd name="connsiteX0" fmla="*/ 0 w 1455735"/>
              <a:gd name="connsiteY0" fmla="*/ 171451 h 259557"/>
              <a:gd name="connsiteX1" fmla="*/ 40481 w 1455735"/>
              <a:gd name="connsiteY1" fmla="*/ 154782 h 259557"/>
              <a:gd name="connsiteX2" fmla="*/ 80962 w 1455735"/>
              <a:gd name="connsiteY2" fmla="*/ 259557 h 259557"/>
              <a:gd name="connsiteX3" fmla="*/ 150018 w 1455735"/>
              <a:gd name="connsiteY3" fmla="*/ 1 h 259557"/>
              <a:gd name="connsiteX4" fmla="*/ 1455735 w 145573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573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45573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425104" y="300998"/>
            <a:ext cx="3449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 smtClean="0">
                <a:solidFill>
                  <a:srgbClr val="0000FF"/>
                </a:solidFill>
                <a:latin typeface="Bookman Old Style" pitchFamily="18" charset="0"/>
              </a:rPr>
              <a:t>Q.</a:t>
            </a:r>
            <a:endParaRPr lang="en-IN" dirty="0"/>
          </a:p>
        </p:txBody>
      </p:sp>
      <p:sp>
        <p:nvSpPr>
          <p:cNvPr id="197" name="Rectangle 196"/>
          <p:cNvSpPr/>
          <p:nvPr/>
        </p:nvSpPr>
        <p:spPr>
          <a:xfrm>
            <a:off x="5292613" y="4179773"/>
            <a:ext cx="697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(2, 25)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7445538" y="4318613"/>
            <a:ext cx="718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(8, 20)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5" name="Oval 214"/>
          <p:cNvSpPr/>
          <p:nvPr/>
        </p:nvSpPr>
        <p:spPr>
          <a:xfrm flipV="1">
            <a:off x="5664748" y="3983815"/>
            <a:ext cx="45719" cy="45719"/>
          </a:xfrm>
          <a:prstGeom prst="ellipse">
            <a:avLst/>
          </a:prstGeom>
          <a:solidFill>
            <a:srgbClr val="00CC66"/>
          </a:solidFill>
          <a:ln>
            <a:solidFill>
              <a:srgbClr val="00B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Oval 215"/>
          <p:cNvSpPr/>
          <p:nvPr/>
        </p:nvSpPr>
        <p:spPr>
          <a:xfrm flipV="1">
            <a:off x="7623568" y="41618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15" name="Group 114"/>
          <p:cNvGrpSpPr/>
          <p:nvPr/>
        </p:nvGrpSpPr>
        <p:grpSpPr>
          <a:xfrm>
            <a:off x="4661398" y="1548667"/>
            <a:ext cx="2801690" cy="586616"/>
            <a:chOff x="5625047" y="2624207"/>
            <a:chExt cx="2801690" cy="586616"/>
          </a:xfrm>
        </p:grpSpPr>
        <p:sp>
          <p:nvSpPr>
            <p:cNvPr id="116" name="Rounded Rectangle 11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G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639129" y="1565696"/>
            <a:ext cx="2801690" cy="586616"/>
            <a:chOff x="5625047" y="2624207"/>
            <a:chExt cx="2801690" cy="586616"/>
          </a:xfrm>
        </p:grpSpPr>
        <p:sp>
          <p:nvSpPr>
            <p:cNvPr id="119" name="Rounded Rectangle 118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582202" y="1580752"/>
            <a:ext cx="3115276" cy="630936"/>
            <a:chOff x="5629210" y="2709736"/>
            <a:chExt cx="3115276" cy="630936"/>
          </a:xfrm>
        </p:grpSpPr>
        <p:sp>
          <p:nvSpPr>
            <p:cNvPr id="143" name="Rounded Rectangle 142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6454965" y="4074312"/>
            <a:ext cx="406879" cy="354212"/>
            <a:chOff x="6454965" y="4074312"/>
            <a:chExt cx="406879" cy="354212"/>
          </a:xfrm>
        </p:grpSpPr>
        <p:sp>
          <p:nvSpPr>
            <p:cNvPr id="219" name="Oval 218"/>
            <p:cNvSpPr/>
            <p:nvPr/>
          </p:nvSpPr>
          <p:spPr>
            <a:xfrm flipV="1">
              <a:off x="6632968" y="4074312"/>
              <a:ext cx="45719" cy="45719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454965" y="4089970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B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6145819" y="3993467"/>
            <a:ext cx="49275" cy="113072"/>
            <a:chOff x="6145819" y="3993467"/>
            <a:chExt cx="49275" cy="113072"/>
          </a:xfrm>
        </p:grpSpPr>
        <p:cxnSp>
          <p:nvCxnSpPr>
            <p:cNvPr id="222" name="Straight Connector 221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3" name="Straight Connector 222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4" name="Group 223"/>
          <p:cNvGrpSpPr/>
          <p:nvPr/>
        </p:nvGrpSpPr>
        <p:grpSpPr>
          <a:xfrm>
            <a:off x="7175799" y="4091367"/>
            <a:ext cx="49275" cy="113072"/>
            <a:chOff x="6145819" y="3993467"/>
            <a:chExt cx="49275" cy="113072"/>
          </a:xfrm>
        </p:grpSpPr>
        <p:cxnSp>
          <p:nvCxnSpPr>
            <p:cNvPr id="225" name="Straight Connector 224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7" name="Rectangle 226"/>
          <p:cNvSpPr/>
          <p:nvPr/>
        </p:nvSpPr>
        <p:spPr>
          <a:xfrm>
            <a:off x="6359757" y="4286367"/>
            <a:ext cx="676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y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212" grpId="0" animBg="1"/>
      <p:bldP spid="213" grpId="0" animBg="1"/>
      <p:bldP spid="63" grpId="0" animBg="1"/>
      <p:bldP spid="63" grpId="1" animBg="1"/>
      <p:bldP spid="64" grpId="0" animBg="1"/>
      <p:bldP spid="64" grpId="1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/>
      <p:bldP spid="86" grpId="1"/>
      <p:bldP spid="87" grpId="0"/>
      <p:bldP spid="87" grpId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/>
      <p:bldP spid="91" grpId="1"/>
      <p:bldP spid="92" grpId="0"/>
      <p:bldP spid="92" grpId="1"/>
      <p:bldP spid="93" grpId="0"/>
      <p:bldP spid="94" grpId="0"/>
      <p:bldP spid="95" grpId="0"/>
      <p:bldP spid="96" grpId="0"/>
      <p:bldP spid="97" grpId="0"/>
      <p:bldP spid="99" grpId="0"/>
      <p:bldP spid="100" grpId="0"/>
      <p:bldP spid="101" grpId="0"/>
      <p:bldP spid="102" grpId="0"/>
      <p:bldP spid="103" grpId="0"/>
      <p:bldP spid="104" grpId="0"/>
      <p:bldP spid="106" grpId="0"/>
      <p:bldP spid="107" grpId="0"/>
      <p:bldP spid="108" grpId="0"/>
      <p:bldP spid="109" grpId="0"/>
      <p:bldP spid="111" grpId="0"/>
      <p:bldP spid="112" grpId="0"/>
      <p:bldP spid="113" grpId="0"/>
      <p:bldP spid="114" grpId="0"/>
      <p:bldP spid="121" grpId="0" animBg="1"/>
      <p:bldP spid="121" grpId="1" animBg="1"/>
      <p:bldP spid="122" grpId="0"/>
      <p:bldP spid="122" grpId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210" grpId="0" animBg="1"/>
      <p:bldP spid="211" grpId="0" animBg="1"/>
      <p:bldP spid="2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4408477" y="885550"/>
            <a:ext cx="4487568" cy="4240069"/>
            <a:chOff x="4408477" y="885550"/>
            <a:chExt cx="4487568" cy="4240069"/>
          </a:xfrm>
        </p:grpSpPr>
        <p:grpSp>
          <p:nvGrpSpPr>
            <p:cNvPr id="125" name="Group 124"/>
            <p:cNvGrpSpPr/>
            <p:nvPr/>
          </p:nvGrpSpPr>
          <p:grpSpPr>
            <a:xfrm>
              <a:off x="4488653" y="885550"/>
              <a:ext cx="4350547" cy="4177782"/>
              <a:chOff x="4488653" y="885550"/>
              <a:chExt cx="4350547" cy="417778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8" name="Group 137"/>
              <p:cNvGrpSpPr/>
              <p:nvPr/>
            </p:nvGrpSpPr>
            <p:grpSpPr>
              <a:xfrm>
                <a:off x="4522228" y="885550"/>
                <a:ext cx="4267200" cy="4146730"/>
                <a:chOff x="4343404" y="786491"/>
                <a:chExt cx="4267200" cy="4146730"/>
              </a:xfrm>
            </p:grpSpPr>
            <p:pic>
              <p:nvPicPr>
                <p:cNvPr id="183" name="Picture 182" descr="graph.jpg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4589" r="60125"/>
                <a:stretch/>
              </p:blipFill>
              <p:spPr>
                <a:xfrm rot="16200000">
                  <a:off x="6081579" y="-951684"/>
                  <a:ext cx="790849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84" name="Picture 183" descr="graph.jp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16200000">
                  <a:off x="4781918" y="1104536"/>
                  <a:ext cx="3390171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cxnSp>
            <p:nvCxnSpPr>
              <p:cNvPr id="139" name="Straight Connector 138"/>
              <p:cNvCxnSpPr/>
              <p:nvPr/>
            </p:nvCxnSpPr>
            <p:spPr>
              <a:xfrm>
                <a:off x="4815356" y="4852051"/>
                <a:ext cx="40238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5022287" y="1123120"/>
                <a:ext cx="0" cy="385872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V="1">
                <a:off x="5353284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5681897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60081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63383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66558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V="1">
                <a:off x="698920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731781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76464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8308413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8637028" y="1485625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4957660" y="4519338"/>
                <a:ext cx="1142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4957660" y="4182559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4957660" y="3841027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4957660" y="283001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4957660" y="2490514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4957660" y="2155326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4957660" y="181084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5041726" y="1498957"/>
                <a:ext cx="36090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4957660" y="350153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957660" y="3166788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796551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/>
              <p:cNvSpPr txBox="1"/>
              <p:nvPr/>
            </p:nvSpPr>
            <p:spPr>
              <a:xfrm>
                <a:off x="4627012" y="4396227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4627012" y="406285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4627012" y="3724714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4627012" y="337841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4627012" y="301676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627012" y="270690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8" name="TextBox 167"/>
              <p:cNvSpPr txBox="1"/>
              <p:nvPr/>
            </p:nvSpPr>
            <p:spPr>
              <a:xfrm>
                <a:off x="4627012" y="236740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4627012" y="2032215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80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4627012" y="168773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cxnSp>
            <p:nvCxnSpPr>
              <p:cNvPr id="171" name="Straight Connector 170"/>
              <p:cNvCxnSpPr/>
              <p:nvPr/>
            </p:nvCxnSpPr>
            <p:spPr>
              <a:xfrm>
                <a:off x="4978848" y="149897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/>
              <p:cNvSpPr txBox="1"/>
              <p:nvPr/>
            </p:nvSpPr>
            <p:spPr>
              <a:xfrm>
                <a:off x="4488653" y="1356811"/>
                <a:ext cx="563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516278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54962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239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6147828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6477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680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7130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74471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778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8147797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126" name="Rectangle 125"/>
            <p:cNvSpPr/>
            <p:nvPr/>
          </p:nvSpPr>
          <p:spPr>
            <a:xfrm>
              <a:off x="5029869" y="1507041"/>
              <a:ext cx="3595302" cy="3362326"/>
            </a:xfrm>
            <a:prstGeom prst="rect">
              <a:avLst/>
            </a:prstGeom>
            <a:solidFill>
              <a:srgbClr val="00CC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27" name="Straight Connector 126"/>
            <p:cNvCxnSpPr/>
            <p:nvPr/>
          </p:nvCxnSpPr>
          <p:spPr>
            <a:xfrm flipH="1" flipV="1">
              <a:off x="5687029" y="4004683"/>
              <a:ext cx="1964162" cy="18128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4408477" y="4660213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489166" y="4787065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35790" y="116698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670146" y="11320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D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434877" y="39468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G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596207" y="409717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R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9"/>
              <p:cNvSpPr>
                <a:spLocks noChangeArrowheads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To conduct sports day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activities, in your rectangular shaped school ground ABCD ,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lines have been drawn with chalk powder at a distance of 1m each. 100 flower pots have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been placed at a distance of 1m from each other along AD, as shown in figure.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Niharika</a:t>
                </a:r>
                <a:r>
                  <a:rPr lang="en-US" sz="11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runs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 the distance AD on the 2</a:t>
                </a:r>
                <a:r>
                  <a:rPr lang="en-US" sz="1100" b="1" kern="0" baseline="3000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nd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and posts a green flag.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Preet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runs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100" b="1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th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the distance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AD on the eighth line and posts a red flag.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What is the distance between both the flags ?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If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Rashmi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has to post a blue flag exactly halfway 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between </a:t>
                </a:r>
                <a:r>
                  <a:rPr lang="en-US" sz="105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the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segment joining the two flags ,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where should she post her flag ? </a:t>
                </a:r>
                <a:endParaRPr lang="en-US" sz="11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blipFill rotWithShape="1">
                <a:blip r:embed="rId5"/>
                <a:stretch>
                  <a:fillRect t="-314" b="-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124187" y="2507922"/>
            <a:ext cx="2806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Formula,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74312" y="742379"/>
            <a:ext cx="3163809" cy="845877"/>
            <a:chOff x="5445968" y="2555273"/>
            <a:chExt cx="3163809" cy="845877"/>
          </a:xfrm>
        </p:grpSpPr>
        <p:sp>
          <p:nvSpPr>
            <p:cNvPr id="6" name="Rounded Rectangle 5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092803" y="2228964"/>
            <a:ext cx="930413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041946" y="2198711"/>
            <a:ext cx="1026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G(2, 25)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08419" y="2228964"/>
            <a:ext cx="930413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2084955" y="2198711"/>
            <a:ext cx="1026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R(8, 20)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837484" y="1727914"/>
            <a:ext cx="1672817" cy="418447"/>
          </a:xfrm>
          <a:prstGeom prst="wedgeRectCallout">
            <a:avLst>
              <a:gd name="adj1" fmla="val -7478"/>
              <a:gd name="adj2" fmla="val 8493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907349" y="180144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858601" y="174827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2575638" y="1737756"/>
            <a:ext cx="1672817" cy="418447"/>
          </a:xfrm>
          <a:prstGeom prst="wedgeRectCallout">
            <a:avLst>
              <a:gd name="adj1" fmla="val -37008"/>
              <a:gd name="adj2" fmla="val 8242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645503" y="180176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2596755" y="175811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51791" y="2728235"/>
            <a:ext cx="1545787" cy="647889"/>
            <a:chOff x="1151791" y="2728235"/>
            <a:chExt cx="1545787" cy="647889"/>
          </a:xfrm>
        </p:grpSpPr>
        <p:sp>
          <p:nvSpPr>
            <p:cNvPr id="26" name="Rectangle 25"/>
            <p:cNvSpPr/>
            <p:nvPr/>
          </p:nvSpPr>
          <p:spPr>
            <a:xfrm>
              <a:off x="1151791" y="2915352"/>
              <a:ext cx="5258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29010" y="2915352"/>
              <a:ext cx="355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809683" y="2742524"/>
              <a:ext cx="4568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baseline="-2500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64925" y="2772341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+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59431" y="2728235"/>
              <a:ext cx="4381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baseline="-2500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1889256" y="3080061"/>
              <a:ext cx="7051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2096472" y="3037570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869670" y="3468033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08532" y="3452644"/>
            <a:ext cx="426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36172" y="3468033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Double Bracket 35"/>
          <p:cNvSpPr/>
          <p:nvPr/>
        </p:nvSpPr>
        <p:spPr>
          <a:xfrm>
            <a:off x="1878271" y="3367955"/>
            <a:ext cx="743789" cy="487443"/>
          </a:xfrm>
          <a:prstGeom prst="bracketPair">
            <a:avLst>
              <a:gd name="adj" fmla="val 1859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1847725" y="3327965"/>
            <a:ext cx="374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941023" y="3635685"/>
            <a:ext cx="6150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082747" y="3590019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8931" y="3327851"/>
            <a:ext cx="374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60198" y="3327737"/>
            <a:ext cx="374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69670" y="403952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61600" y="4024138"/>
            <a:ext cx="52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36172" y="4039527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65392" y="3890255"/>
            <a:ext cx="7321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041855" y="4197975"/>
            <a:ext cx="2990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041855" y="4155484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9670" y="4507933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71737" y="4507933"/>
            <a:ext cx="52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x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36172" y="4507933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12956" y="4507933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333459" y="594340"/>
            <a:ext cx="2673538" cy="1098166"/>
            <a:chOff x="6072991" y="3797238"/>
            <a:chExt cx="2673538" cy="1098166"/>
          </a:xfrm>
        </p:grpSpPr>
        <p:grpSp>
          <p:nvGrpSpPr>
            <p:cNvPr id="53" name="Group 52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55" name="Rounded Rectangle 54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4" name="Rectangle 63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54" name="Double Bracket 53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1884954" y="2810908"/>
            <a:ext cx="296838" cy="26142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344759" y="2807152"/>
            <a:ext cx="301752" cy="265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ne 18"/>
          <p:cNvSpPr>
            <a:spLocks noChangeShapeType="1"/>
          </p:cNvSpPr>
          <p:nvPr/>
        </p:nvSpPr>
        <p:spPr bwMode="auto">
          <a:xfrm flipH="1">
            <a:off x="2074700" y="4024138"/>
            <a:ext cx="270059" cy="131782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6" name="Line 18"/>
          <p:cNvSpPr>
            <a:spLocks noChangeShapeType="1"/>
          </p:cNvSpPr>
          <p:nvPr/>
        </p:nvSpPr>
        <p:spPr bwMode="auto">
          <a:xfrm flipH="1">
            <a:off x="2119130" y="4238550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245096" y="3831361"/>
            <a:ext cx="4156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11185" y="2200803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95786" y="1748274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353818" y="175811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425104" y="300998"/>
            <a:ext cx="3449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 smtClean="0">
                <a:solidFill>
                  <a:srgbClr val="0000FF"/>
                </a:solidFill>
                <a:latin typeface="Bookman Old Style" pitchFamily="18" charset="0"/>
              </a:rPr>
              <a:t>Q.</a:t>
            </a:r>
            <a:endParaRPr lang="en-IN" dirty="0"/>
          </a:p>
        </p:txBody>
      </p:sp>
      <p:pic>
        <p:nvPicPr>
          <p:cNvPr id="186" name="Picture 2" descr="C:\Users\ADMIN\Desktop\2000px-Flag_icon_green_4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71" y="3803838"/>
            <a:ext cx="162700" cy="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5" descr="C:\Users\ADMIN\Desktop\2000px-Flag_icon_red_4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33" y="3968233"/>
            <a:ext cx="16282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8" name="Rectangle 187"/>
          <p:cNvSpPr/>
          <p:nvPr/>
        </p:nvSpPr>
        <p:spPr>
          <a:xfrm>
            <a:off x="5292613" y="4179773"/>
            <a:ext cx="697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(2, 25)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445538" y="4318613"/>
            <a:ext cx="718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(8, 20)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0" name="Oval 189"/>
          <p:cNvSpPr/>
          <p:nvPr/>
        </p:nvSpPr>
        <p:spPr>
          <a:xfrm flipV="1">
            <a:off x="5664748" y="3983815"/>
            <a:ext cx="45719" cy="45719"/>
          </a:xfrm>
          <a:prstGeom prst="ellipse">
            <a:avLst/>
          </a:prstGeom>
          <a:solidFill>
            <a:srgbClr val="00CC66"/>
          </a:solidFill>
          <a:ln>
            <a:solidFill>
              <a:srgbClr val="00B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1" name="Oval 190"/>
          <p:cNvSpPr/>
          <p:nvPr/>
        </p:nvSpPr>
        <p:spPr>
          <a:xfrm flipV="1">
            <a:off x="7623568" y="41618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92" name="Group 191"/>
          <p:cNvGrpSpPr/>
          <p:nvPr/>
        </p:nvGrpSpPr>
        <p:grpSpPr>
          <a:xfrm>
            <a:off x="6454965" y="4074312"/>
            <a:ext cx="406879" cy="354212"/>
            <a:chOff x="6454965" y="4074312"/>
            <a:chExt cx="406879" cy="354212"/>
          </a:xfrm>
        </p:grpSpPr>
        <p:sp>
          <p:nvSpPr>
            <p:cNvPr id="193" name="Oval 192"/>
            <p:cNvSpPr/>
            <p:nvPr/>
          </p:nvSpPr>
          <p:spPr>
            <a:xfrm flipV="1">
              <a:off x="6632968" y="4074312"/>
              <a:ext cx="45719" cy="45719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454965" y="4089970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B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6145819" y="3993467"/>
            <a:ext cx="49275" cy="113072"/>
            <a:chOff x="6145819" y="3993467"/>
            <a:chExt cx="49275" cy="113072"/>
          </a:xfrm>
        </p:grpSpPr>
        <p:cxnSp>
          <p:nvCxnSpPr>
            <p:cNvPr id="196" name="Straight Connector 195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8" name="Group 197"/>
          <p:cNvGrpSpPr/>
          <p:nvPr/>
        </p:nvGrpSpPr>
        <p:grpSpPr>
          <a:xfrm>
            <a:off x="7175799" y="4091367"/>
            <a:ext cx="49275" cy="113072"/>
            <a:chOff x="6145819" y="3993467"/>
            <a:chExt cx="49275" cy="113072"/>
          </a:xfrm>
        </p:grpSpPr>
        <p:cxnSp>
          <p:nvCxnSpPr>
            <p:cNvPr id="199" name="Straight Connector 198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0" name="Straight Connector 199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1" name="Rectangle 200"/>
          <p:cNvSpPr/>
          <p:nvPr/>
        </p:nvSpPr>
        <p:spPr>
          <a:xfrm>
            <a:off x="6359757" y="4286367"/>
            <a:ext cx="676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y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/>
      <p:bldP spid="10" grpId="0" animBg="1"/>
      <p:bldP spid="11" grpId="0"/>
      <p:bldP spid="15" grpId="0" animBg="1"/>
      <p:bldP spid="16" grpId="0" animBg="1"/>
      <p:bldP spid="16" grpId="1" animBg="1"/>
      <p:bldP spid="17" grpId="0"/>
      <p:bldP spid="18" grpId="0" animBg="1"/>
      <p:bldP spid="19" grpId="0" animBg="1"/>
      <p:bldP spid="19" grpId="1" animBg="1"/>
      <p:bldP spid="20" grpId="0"/>
      <p:bldP spid="33" grpId="0"/>
      <p:bldP spid="34" grpId="0"/>
      <p:bldP spid="35" grpId="0"/>
      <p:bldP spid="36" grpId="0" animBg="1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73" grpId="0" animBg="1"/>
      <p:bldP spid="73" grpId="1" animBg="1"/>
      <p:bldP spid="74" grpId="0" animBg="1"/>
      <p:bldP spid="74" grpId="1" animBg="1"/>
      <p:bldP spid="75" grpId="0" animBg="1"/>
      <p:bldP spid="76" grpId="0" animBg="1"/>
      <p:bldP spid="77" grpId="0"/>
      <p:bldP spid="118" grpId="0"/>
      <p:bldP spid="1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1056990" y="4475708"/>
            <a:ext cx="1863875" cy="3894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04439" y="2504718"/>
            <a:ext cx="1827908" cy="647889"/>
            <a:chOff x="704439" y="2504718"/>
            <a:chExt cx="1827908" cy="647889"/>
          </a:xfrm>
        </p:grpSpPr>
        <p:sp>
          <p:nvSpPr>
            <p:cNvPr id="6" name="Rectangle 5"/>
            <p:cNvSpPr/>
            <p:nvPr/>
          </p:nvSpPr>
          <p:spPr>
            <a:xfrm>
              <a:off x="704439" y="2691835"/>
              <a:ext cx="3155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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86560" y="2691835"/>
              <a:ext cx="5258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3779" y="2691835"/>
              <a:ext cx="3559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44452" y="2519007"/>
              <a:ext cx="45685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baseline="-2500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99694" y="2548824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+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94200" y="2504718"/>
              <a:ext cx="4381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baseline="-2500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724025" y="2856544"/>
              <a:ext cx="7051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931241" y="2814053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04439" y="3212231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3722" y="3212231"/>
            <a:ext cx="52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63779" y="3212231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" name="Double Bracket 16"/>
          <p:cNvSpPr/>
          <p:nvPr/>
        </p:nvSpPr>
        <p:spPr>
          <a:xfrm>
            <a:off x="1747555" y="3127542"/>
            <a:ext cx="966188" cy="487443"/>
          </a:xfrm>
          <a:prstGeom prst="bracketPair">
            <a:avLst>
              <a:gd name="adj" fmla="val 1550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1722250" y="3087552"/>
            <a:ext cx="508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9211" y="3415259"/>
            <a:ext cx="7484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39551" y="3359132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070551" y="3087438"/>
            <a:ext cx="374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09727" y="3087324"/>
            <a:ext cx="543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4439" y="3730064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15419" y="3730064"/>
            <a:ext cx="52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63779" y="3730064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00162" y="3596181"/>
            <a:ext cx="5187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876624" y="3903901"/>
            <a:ext cx="2990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76624" y="3861410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4439" y="4129331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38260" y="4129331"/>
            <a:ext cx="5258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y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63779" y="4129331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01666" y="4129331"/>
            <a:ext cx="881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22.5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4439" y="4486616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19058" y="4486616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3779" y="4486616"/>
            <a:ext cx="355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21175" y="4486616"/>
            <a:ext cx="1199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(5, 22.5)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9"/>
              <p:cNvSpPr>
                <a:spLocks noChangeArrowheads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To conduct sports day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 activities, in your rectangular shaped school ground ABCD ,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lines have been drawn with chalk powder at a distance of 1m each. 100 flower pots have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been placed at a distance of 1m from each other along AD, as shown in figure.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kumimoji="0" lang="en-US" sz="1100" b="1" i="0" u="none" strike="noStrike" kern="0" cap="none" spc="0" normalizeH="0" noProof="0" dirty="0" err="1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Niharika</a:t>
                </a:r>
                <a:r>
                  <a:rPr lang="en-US" sz="11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kumimoji="0" lang="en-US" sz="11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ookman Old Style" pitchFamily="18" charset="0"/>
                  </a:rPr>
                  <a:t>runs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kumimoji="0" lang="en-US" sz="1100" b="1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 the distance AD on the 2</a:t>
                </a:r>
                <a:r>
                  <a:rPr lang="en-US" sz="1100" b="1" kern="0" baseline="3000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nd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and posts a green flag.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Preet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runs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100" b="1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th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the distance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AD on the eighth line and posts a red flag.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What is the distance between both the flags ?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If </a:t>
                </a:r>
                <a:r>
                  <a:rPr lang="en-US" sz="1100" b="1" kern="0" dirty="0" err="1" smtClean="0">
                    <a:solidFill>
                      <a:srgbClr val="0000FF"/>
                    </a:solidFill>
                    <a:latin typeface="Bookman Old Style" pitchFamily="18" charset="0"/>
                  </a:rPr>
                  <a:t>Rashmi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has to post a blue flag exactly halfway 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between </a:t>
                </a:r>
                <a:r>
                  <a:rPr lang="en-US" sz="105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the</a:t>
                </a: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line segment joining the two flags ,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1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where should she post her flag ? </a:t>
                </a:r>
                <a:endParaRPr lang="en-US" sz="1100" b="1" kern="0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6879" y="300998"/>
                <a:ext cx="8338297" cy="1934697"/>
              </a:xfrm>
              <a:prstGeom prst="rect">
                <a:avLst/>
              </a:prstGeom>
              <a:blipFill rotWithShape="1">
                <a:blip r:embed="rId2"/>
                <a:stretch>
                  <a:fillRect t="-314" b="-9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4408477" y="885550"/>
            <a:ext cx="4487568" cy="4240069"/>
            <a:chOff x="4408477" y="885550"/>
            <a:chExt cx="4487568" cy="4240069"/>
          </a:xfrm>
        </p:grpSpPr>
        <p:grpSp>
          <p:nvGrpSpPr>
            <p:cNvPr id="48" name="Group 47"/>
            <p:cNvGrpSpPr/>
            <p:nvPr/>
          </p:nvGrpSpPr>
          <p:grpSpPr>
            <a:xfrm>
              <a:off x="4488653" y="885550"/>
              <a:ext cx="4350547" cy="4177782"/>
              <a:chOff x="4488653" y="885550"/>
              <a:chExt cx="4350547" cy="4177782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1" name="Group 60"/>
              <p:cNvGrpSpPr/>
              <p:nvPr/>
            </p:nvGrpSpPr>
            <p:grpSpPr>
              <a:xfrm>
                <a:off x="4522228" y="885550"/>
                <a:ext cx="4267200" cy="4146730"/>
                <a:chOff x="4343404" y="786491"/>
                <a:chExt cx="4267200" cy="4146730"/>
              </a:xfrm>
            </p:grpSpPr>
            <p:pic>
              <p:nvPicPr>
                <p:cNvPr id="106" name="Picture 105" descr="graph.jpg"/>
                <p:cNvPicPr>
                  <a:picLocks noChangeAspect="1"/>
                </p:cNvPicPr>
                <p:nvPr/>
              </p:nvPicPr>
              <p:blipFill rotWithShape="1">
                <a:blip r:embed="rId3" cstate="print"/>
                <a:srcRect l="14589" r="60125"/>
                <a:stretch/>
              </p:blipFill>
              <p:spPr>
                <a:xfrm rot="16200000">
                  <a:off x="6081579" y="-951684"/>
                  <a:ext cx="790849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07" name="Picture 106" descr="graph.jp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16200000">
                  <a:off x="4781918" y="1104536"/>
                  <a:ext cx="3390171" cy="4267200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</p:grpSp>
          <p:cxnSp>
            <p:nvCxnSpPr>
              <p:cNvPr id="62" name="Straight Connector 61"/>
              <p:cNvCxnSpPr/>
              <p:nvPr/>
            </p:nvCxnSpPr>
            <p:spPr>
              <a:xfrm>
                <a:off x="4815356" y="4852051"/>
                <a:ext cx="4023844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5022287" y="1123120"/>
                <a:ext cx="0" cy="385872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5353284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5681897" y="1495149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60081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63383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66558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698920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731781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7646428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8308413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8637028" y="1485625"/>
                <a:ext cx="0" cy="336994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957660" y="4519338"/>
                <a:ext cx="11429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4957660" y="4182559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957660" y="3841027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4957660" y="283001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957660" y="2490514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957660" y="2155326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957660" y="1810841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5041726" y="1498957"/>
                <a:ext cx="36090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4957660" y="350153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4957660" y="3166788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7965514" y="1491049"/>
                <a:ext cx="0" cy="337413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4627012" y="4396227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4627012" y="406285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627012" y="3724714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627012" y="337841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627012" y="3016769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4627012" y="270690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627012" y="2367403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627012" y="2032215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80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4627012" y="1687730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>
                <a:off x="4978848" y="1498970"/>
                <a:ext cx="11887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94"/>
              <p:cNvSpPr txBox="1"/>
              <p:nvPr/>
            </p:nvSpPr>
            <p:spPr>
              <a:xfrm>
                <a:off x="4488653" y="1356811"/>
                <a:ext cx="563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16278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4962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2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823994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3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147828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4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477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5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80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6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71300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7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74471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Bookman Old Style" pitchFamily="18" charset="0"/>
                  </a:rPr>
                  <a:t>8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7784700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9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47797" y="4801722"/>
                <a:ext cx="381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latin typeface="Bookman Old Style" pitchFamily="18" charset="0"/>
                  </a:rPr>
                  <a:t>10</a:t>
                </a:r>
                <a:endParaRPr lang="en-US" sz="1100"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5029869" y="1507041"/>
              <a:ext cx="3595302" cy="3362326"/>
            </a:xfrm>
            <a:prstGeom prst="rect">
              <a:avLst/>
            </a:prstGeom>
            <a:solidFill>
              <a:srgbClr val="00CCFF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5687029" y="4004683"/>
              <a:ext cx="1964162" cy="181281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408477" y="4660213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489166" y="4787065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35790" y="116698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70146" y="11320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D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434877" y="3946884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G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96207" y="4097172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R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sp>
        <p:nvSpPr>
          <p:cNvPr id="37" name="AutoShape 30"/>
          <p:cNvSpPr>
            <a:spLocks noChangeArrowheads="1"/>
          </p:cNvSpPr>
          <p:nvPr/>
        </p:nvSpPr>
        <p:spPr bwMode="auto">
          <a:xfrm>
            <a:off x="3518472" y="2284236"/>
            <a:ext cx="4612235" cy="68310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20514" y="2259681"/>
            <a:ext cx="47135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It means that the blue flag is in the 5</a:t>
            </a:r>
            <a:r>
              <a:rPr lang="en-US" sz="1400" b="1" kern="0" baseline="3000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th</a:t>
            </a: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line and </a:t>
            </a:r>
          </a:p>
          <a:p>
            <a:pPr algn="l"/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at a distance of 22.5m along the direction </a:t>
            </a:r>
          </a:p>
          <a:p>
            <a:pPr algn="l"/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parallel to AD.</a:t>
            </a:r>
            <a:endParaRPr lang="en-IN" sz="14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25104" y="300998"/>
            <a:ext cx="3449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kern="0" dirty="0" smtClean="0">
                <a:solidFill>
                  <a:srgbClr val="0000FF"/>
                </a:solidFill>
                <a:latin typeface="Bookman Old Style" pitchFamily="18" charset="0"/>
              </a:rPr>
              <a:t>Q.</a:t>
            </a:r>
            <a:endParaRPr lang="en-IN" dirty="0"/>
          </a:p>
        </p:txBody>
      </p:sp>
      <p:pic>
        <p:nvPicPr>
          <p:cNvPr id="109" name="Picture 2" descr="C:\Users\ADMIN\Desktop\2000px-Flag_icon_green_4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71" y="3803838"/>
            <a:ext cx="162700" cy="2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5" descr="C:\Users\ADMIN\Desktop\2000px-Flag_icon_red_4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533" y="3968233"/>
            <a:ext cx="16282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5292613" y="4179773"/>
            <a:ext cx="6973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(2, 25)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445538" y="4318613"/>
            <a:ext cx="718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(8, 20)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3" name="Oval 112"/>
          <p:cNvSpPr/>
          <p:nvPr/>
        </p:nvSpPr>
        <p:spPr>
          <a:xfrm flipV="1">
            <a:off x="5664748" y="3983815"/>
            <a:ext cx="45719" cy="45719"/>
          </a:xfrm>
          <a:prstGeom prst="ellipse">
            <a:avLst/>
          </a:prstGeom>
          <a:solidFill>
            <a:srgbClr val="00CC66"/>
          </a:solidFill>
          <a:ln>
            <a:solidFill>
              <a:srgbClr val="00B05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Oval 113"/>
          <p:cNvSpPr/>
          <p:nvPr/>
        </p:nvSpPr>
        <p:spPr>
          <a:xfrm flipV="1">
            <a:off x="7623568" y="41618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/>
          <p:cNvSpPr/>
          <p:nvPr/>
        </p:nvSpPr>
        <p:spPr>
          <a:xfrm>
            <a:off x="1713252" y="2591579"/>
            <a:ext cx="301752" cy="265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162397" y="2591579"/>
            <a:ext cx="301752" cy="2651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/>
          <p:cNvSpPr/>
          <p:nvPr/>
        </p:nvSpPr>
        <p:spPr>
          <a:xfrm>
            <a:off x="1094617" y="2229930"/>
            <a:ext cx="930413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7" name="Rectangle 156"/>
          <p:cNvSpPr/>
          <p:nvPr/>
        </p:nvSpPr>
        <p:spPr>
          <a:xfrm>
            <a:off x="1043760" y="2199677"/>
            <a:ext cx="1026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G(2, 25)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2110233" y="2229930"/>
            <a:ext cx="930413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9" name="Rectangle 158"/>
          <p:cNvSpPr/>
          <p:nvPr/>
        </p:nvSpPr>
        <p:spPr>
          <a:xfrm>
            <a:off x="2086769" y="2199677"/>
            <a:ext cx="10262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R(8, 20)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0" name="Rectangular Callout 159"/>
          <p:cNvSpPr/>
          <p:nvPr/>
        </p:nvSpPr>
        <p:spPr>
          <a:xfrm>
            <a:off x="839298" y="1728880"/>
            <a:ext cx="1672817" cy="418447"/>
          </a:xfrm>
          <a:prstGeom prst="wedgeRectCallout">
            <a:avLst>
              <a:gd name="adj1" fmla="val -7478"/>
              <a:gd name="adj2" fmla="val 8493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2" name="Rectangle 161"/>
          <p:cNvSpPr/>
          <p:nvPr/>
        </p:nvSpPr>
        <p:spPr>
          <a:xfrm>
            <a:off x="860415" y="174924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Rectangular Callout 162"/>
          <p:cNvSpPr/>
          <p:nvPr/>
        </p:nvSpPr>
        <p:spPr>
          <a:xfrm>
            <a:off x="2577452" y="1727286"/>
            <a:ext cx="1672817" cy="418447"/>
          </a:xfrm>
          <a:prstGeom prst="wedgeRectCallout">
            <a:avLst>
              <a:gd name="adj1" fmla="val -37008"/>
              <a:gd name="adj2" fmla="val 8242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2598569" y="1701926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12999" y="220176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635159" y="1796742"/>
            <a:ext cx="833176" cy="28257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8" name="Rectangle 167"/>
          <p:cNvSpPr/>
          <p:nvPr/>
        </p:nvSpPr>
        <p:spPr>
          <a:xfrm>
            <a:off x="3406273" y="1759656"/>
            <a:ext cx="829689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Rectangle 169"/>
          <p:cNvSpPr/>
          <p:nvPr/>
        </p:nvSpPr>
        <p:spPr>
          <a:xfrm>
            <a:off x="3355632" y="1701926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597600" y="1749240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454965" y="4074312"/>
            <a:ext cx="406879" cy="354212"/>
            <a:chOff x="6454965" y="4074312"/>
            <a:chExt cx="406879" cy="354212"/>
          </a:xfrm>
        </p:grpSpPr>
        <p:sp>
          <p:nvSpPr>
            <p:cNvPr id="141" name="Oval 140"/>
            <p:cNvSpPr/>
            <p:nvPr/>
          </p:nvSpPr>
          <p:spPr>
            <a:xfrm flipV="1">
              <a:off x="6632968" y="4074312"/>
              <a:ext cx="45719" cy="45719"/>
            </a:xfrm>
            <a:prstGeom prst="ellipse">
              <a:avLst/>
            </a:prstGeom>
            <a:solidFill>
              <a:srgbClr val="CC00FF"/>
            </a:solidFill>
            <a:ln>
              <a:solidFill>
                <a:srgbClr val="CC00FF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54965" y="4089970"/>
              <a:ext cx="4068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effectLst>
                    <a:glow rad="76200">
                      <a:srgbClr val="FFFF00"/>
                    </a:glow>
                  </a:effectLst>
                  <a:latin typeface="Bookman Old Style" pitchFamily="18" charset="0"/>
                </a:rPr>
                <a:t>B</a:t>
              </a:r>
              <a:endParaRPr lang="en-IN" sz="1600" b="1" baseline="-25000" dirty="0">
                <a:effectLst>
                  <a:glow rad="76200">
                    <a:srgbClr val="FFFF00"/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145819" y="3993467"/>
            <a:ext cx="49275" cy="113072"/>
            <a:chOff x="6145819" y="3993467"/>
            <a:chExt cx="49275" cy="113072"/>
          </a:xfrm>
        </p:grpSpPr>
        <p:cxnSp>
          <p:nvCxnSpPr>
            <p:cNvPr id="40" name="Straight Connector 39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Straight Connector 212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4" name="Group 213"/>
          <p:cNvGrpSpPr/>
          <p:nvPr/>
        </p:nvGrpSpPr>
        <p:grpSpPr>
          <a:xfrm>
            <a:off x="7175799" y="4091367"/>
            <a:ext cx="49275" cy="113072"/>
            <a:chOff x="6145819" y="3993467"/>
            <a:chExt cx="49275" cy="113072"/>
          </a:xfrm>
        </p:grpSpPr>
        <p:cxnSp>
          <p:nvCxnSpPr>
            <p:cNvPr id="215" name="Straight Connector 214"/>
            <p:cNvCxnSpPr/>
            <p:nvPr/>
          </p:nvCxnSpPr>
          <p:spPr bwMode="auto">
            <a:xfrm flipH="1">
              <a:off x="6145819" y="3993467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Straight Connector 215"/>
            <p:cNvCxnSpPr/>
            <p:nvPr/>
          </p:nvCxnSpPr>
          <p:spPr bwMode="auto">
            <a:xfrm flipH="1">
              <a:off x="6180995" y="3997540"/>
              <a:ext cx="14099" cy="108999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0" name="Rectangle 219"/>
          <p:cNvSpPr/>
          <p:nvPr/>
        </p:nvSpPr>
        <p:spPr>
          <a:xfrm>
            <a:off x="6359757" y="4286367"/>
            <a:ext cx="6768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</a:t>
            </a:r>
            <a:r>
              <a:rPr lang="en-US" sz="12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y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2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0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9" grpId="0" uiExpand="1" build="p"/>
      <p:bldP spid="139" grpId="0" animBg="1"/>
      <p:bldP spid="139" grpId="1" animBg="1"/>
      <p:bldP spid="140" grpId="0" animBg="1"/>
      <p:bldP spid="140" grpId="1" animBg="1"/>
      <p:bldP spid="156" grpId="0" animBg="1"/>
      <p:bldP spid="158" grpId="0" animBg="1"/>
      <p:bldP spid="160" grpId="0" animBg="1"/>
      <p:bldP spid="162" grpId="0"/>
      <p:bldP spid="163" grpId="0" animBg="1"/>
      <p:bldP spid="165" grpId="0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70" grpId="0"/>
      <p:bldP spid="1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Midpoint Formula</a:t>
            </a:r>
          </a:p>
        </p:txBody>
      </p:sp>
    </p:spTree>
    <p:extLst>
      <p:ext uri="{BB962C8B-B14F-4D97-AF65-F5344CB8AC3E}">
        <p14:creationId xmlns:p14="http://schemas.microsoft.com/office/powerpoint/2010/main" val="20327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20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83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Midpoint Formula</a:t>
            </a:r>
          </a:p>
        </p:txBody>
      </p:sp>
    </p:spTree>
    <p:extLst>
      <p:ext uri="{BB962C8B-B14F-4D97-AF65-F5344CB8AC3E}">
        <p14:creationId xmlns:p14="http://schemas.microsoft.com/office/powerpoint/2010/main" val="14333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516043" y="533387"/>
            <a:ext cx="75378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If (1, 2), (4, 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y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), (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x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, 6) and (3, 5) are the vertices of a parallelogram</a:t>
            </a: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taken in order, find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and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3777" y="113421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9427" y="1134212"/>
            <a:ext cx="51623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In a parallelogram, the opposite sides are </a:t>
            </a:r>
          </a:p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equal and the diagonals bisect each other.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152222" y="963696"/>
            <a:ext cx="3557439" cy="2109577"/>
            <a:chOff x="5157383" y="972690"/>
            <a:chExt cx="3557439" cy="2109577"/>
          </a:xfrm>
        </p:grpSpPr>
        <p:sp>
          <p:nvSpPr>
            <p:cNvPr id="7" name="Rectangle 6"/>
            <p:cNvSpPr/>
            <p:nvPr/>
          </p:nvSpPr>
          <p:spPr>
            <a:xfrm>
              <a:off x="5826600" y="972690"/>
              <a:ext cx="8195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D(3, 5)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5549899" y="1276350"/>
              <a:ext cx="2478024" cy="1289304"/>
            </a:xfrm>
            <a:prstGeom prst="flowChartInputOutp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856390" y="977766"/>
              <a:ext cx="8584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C(</a:t>
              </a:r>
              <a:r>
                <a:rPr lang="en-US" sz="1400" b="1" i="1" dirty="0" smtClean="0">
                  <a:latin typeface="Bookman Old Style" pitchFamily="18" charset="0"/>
                </a:rPr>
                <a:t>x</a:t>
              </a:r>
              <a:r>
                <a:rPr lang="en-US" sz="1400" b="1" dirty="0" smtClean="0">
                  <a:latin typeface="Bookman Old Style" pitchFamily="18" charset="0"/>
                </a:rPr>
                <a:t>, 6)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57383" y="2559047"/>
              <a:ext cx="6692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   A</a:t>
              </a:r>
            </a:p>
            <a:p>
              <a:r>
                <a:rPr lang="en-US" sz="1400" b="1" dirty="0" smtClean="0">
                  <a:latin typeface="Bookman Old Style" pitchFamily="18" charset="0"/>
                </a:rPr>
                <a:t>(1, 2)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69510" y="2571041"/>
              <a:ext cx="7890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B(4, </a:t>
              </a:r>
              <a:r>
                <a:rPr lang="en-US" sz="1400" b="1" i="1" dirty="0" smtClean="0">
                  <a:latin typeface="Bookman Old Style" pitchFamily="18" charset="0"/>
                </a:rPr>
                <a:t>y</a:t>
              </a:r>
              <a:r>
                <a:rPr lang="en-US" sz="1400" b="1" dirty="0" smtClean="0">
                  <a:latin typeface="Bookman Old Style" pitchFamily="18" charset="0"/>
                </a:rPr>
                <a:t>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5561581" y="1276352"/>
              <a:ext cx="2474655" cy="12839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6033103" y="1276353"/>
              <a:ext cx="1510232" cy="12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46113" y="1567418"/>
              <a:ext cx="359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E</a:t>
              </a:r>
              <a:endParaRPr lang="en-IN" sz="1600" b="1" dirty="0">
                <a:latin typeface="Bookman Old Style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149197" y="1717119"/>
            <a:ext cx="3135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SimSun"/>
                <a:ea typeface="SimSun"/>
                <a:sym typeface="Wingdings"/>
              </a:rPr>
              <a:t>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ABCD is a parallelogram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19000" y="2048208"/>
            <a:ext cx="49225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Diagonals bisect each other at point E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13935" y="2033688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9000" y="2439177"/>
            <a:ext cx="4465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E is the mid point of diag. AC and BD</a:t>
            </a:r>
          </a:p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Let E = 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x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,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3935" y="243917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377870" y="3069594"/>
            <a:ext cx="3355986" cy="875694"/>
            <a:chOff x="5403788" y="2555273"/>
            <a:chExt cx="3355986" cy="875694"/>
          </a:xfrm>
        </p:grpSpPr>
        <p:sp>
          <p:nvSpPr>
            <p:cNvPr id="21" name="Rounded Rectangle 20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03788" y="2599970"/>
              <a:ext cx="33559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We know that diagonals of a parallelogram bisect each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other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5541413" y="1274491"/>
            <a:ext cx="2482225" cy="128016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037635" y="1275321"/>
            <a:ext cx="1483914" cy="127268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377014" y="3292180"/>
            <a:ext cx="3193105" cy="509360"/>
            <a:chOff x="5485229" y="2748820"/>
            <a:chExt cx="3193105" cy="509360"/>
          </a:xfrm>
        </p:grpSpPr>
        <p:sp>
          <p:nvSpPr>
            <p:cNvPr id="26" name="Rounded Rectangle 25"/>
            <p:cNvSpPr/>
            <p:nvPr/>
          </p:nvSpPr>
          <p:spPr bwMode="auto">
            <a:xfrm rot="10800000" flipH="1" flipV="1">
              <a:off x="5582219" y="2748820"/>
              <a:ext cx="2950941" cy="509360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5229" y="2831260"/>
              <a:ext cx="31931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Wingdings" panose="05000000000000000000" pitchFamily="2" charset="2"/>
                </a:rPr>
                <a:t>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ABCD 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is a parallelogram </a:t>
              </a:r>
            </a:p>
          </p:txBody>
        </p:sp>
      </p:grpSp>
      <p:sp>
        <p:nvSpPr>
          <p:cNvPr id="28" name="Flowchart: Data 27"/>
          <p:cNvSpPr/>
          <p:nvPr/>
        </p:nvSpPr>
        <p:spPr>
          <a:xfrm>
            <a:off x="5538114" y="1270671"/>
            <a:ext cx="2478024" cy="1289304"/>
          </a:xfrm>
          <a:prstGeom prst="flowChartInputOutput">
            <a:avLst/>
          </a:prstGeom>
          <a:noFill/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29" name="Straight Connector 28"/>
          <p:cNvCxnSpPr/>
          <p:nvPr/>
        </p:nvCxnSpPr>
        <p:spPr>
          <a:xfrm rot="21060000">
            <a:off x="6168236" y="2121059"/>
            <a:ext cx="137160" cy="146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21060000">
            <a:off x="7279327" y="1580683"/>
            <a:ext cx="137160" cy="1463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rot="6443419">
            <a:off x="7095522" y="2157783"/>
            <a:ext cx="140615" cy="142433"/>
            <a:chOff x="7361811" y="3404937"/>
            <a:chExt cx="178352" cy="208536"/>
          </a:xfrm>
        </p:grpSpPr>
        <p:cxnSp>
          <p:nvCxnSpPr>
            <p:cNvPr id="32" name="Straight Connector 31"/>
            <p:cNvCxnSpPr/>
            <p:nvPr/>
          </p:nvCxnSpPr>
          <p:spPr>
            <a:xfrm rot="21060000">
              <a:off x="7361811" y="3461073"/>
              <a:ext cx="149397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21060000">
              <a:off x="7390766" y="3404937"/>
              <a:ext cx="149397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6443419">
            <a:off x="6395780" y="1565016"/>
            <a:ext cx="137160" cy="146304"/>
            <a:chOff x="7361811" y="3404937"/>
            <a:chExt cx="178352" cy="208536"/>
          </a:xfrm>
        </p:grpSpPr>
        <p:cxnSp>
          <p:nvCxnSpPr>
            <p:cNvPr id="35" name="Straight Connector 34"/>
            <p:cNvCxnSpPr/>
            <p:nvPr/>
          </p:nvCxnSpPr>
          <p:spPr>
            <a:xfrm rot="21060000">
              <a:off x="7361811" y="3461073"/>
              <a:ext cx="149397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21060000">
              <a:off x="7390766" y="3404937"/>
              <a:ext cx="149397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486452" y="3076371"/>
            <a:ext cx="3094859" cy="691587"/>
            <a:chOff x="5492492" y="2617951"/>
            <a:chExt cx="3094859" cy="691587"/>
          </a:xfrm>
        </p:grpSpPr>
        <p:sp>
          <p:nvSpPr>
            <p:cNvPr id="38" name="Rounded Rectangle 37"/>
            <p:cNvSpPr/>
            <p:nvPr/>
          </p:nvSpPr>
          <p:spPr bwMode="auto">
            <a:xfrm rot="10800000" flipH="1" flipV="1">
              <a:off x="5492492" y="2617951"/>
              <a:ext cx="3070761" cy="69158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536455" y="2649665"/>
              <a:ext cx="30508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E 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is midpoint of diagonal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AC 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as well as diagonal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BD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5" grpId="0" uiExpand="1" build="p"/>
      <p:bldP spid="15" grpId="0"/>
      <p:bldP spid="16" grpId="0"/>
      <p:bldP spid="17" grpId="0"/>
      <p:bldP spid="18" grpId="0" uiExpand="1" build="p"/>
      <p:bldP spid="19" grpId="0"/>
      <p:bldP spid="28" grpId="0" animBg="1"/>
      <p:bldP spid="2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1"/>
          <p:cNvGrpSpPr/>
          <p:nvPr/>
        </p:nvGrpSpPr>
        <p:grpSpPr>
          <a:xfrm>
            <a:off x="5152222" y="963696"/>
            <a:ext cx="3557439" cy="2109577"/>
            <a:chOff x="5157383" y="972690"/>
            <a:chExt cx="3557439" cy="2109577"/>
          </a:xfrm>
        </p:grpSpPr>
        <p:sp>
          <p:nvSpPr>
            <p:cNvPr id="173" name="Rectangle 172"/>
            <p:cNvSpPr/>
            <p:nvPr/>
          </p:nvSpPr>
          <p:spPr>
            <a:xfrm>
              <a:off x="5826600" y="972690"/>
              <a:ext cx="8195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D(3, 5)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174" name="Flowchart: Data 173"/>
            <p:cNvSpPr/>
            <p:nvPr/>
          </p:nvSpPr>
          <p:spPr>
            <a:xfrm>
              <a:off x="5549899" y="1276350"/>
              <a:ext cx="2478024" cy="1289304"/>
            </a:xfrm>
            <a:prstGeom prst="flowChartInputOutp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856390" y="977766"/>
              <a:ext cx="8584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C(</a:t>
              </a:r>
              <a:r>
                <a:rPr lang="en-US" sz="1400" b="1" i="1" dirty="0" smtClean="0">
                  <a:latin typeface="Bookman Old Style" pitchFamily="18" charset="0"/>
                </a:rPr>
                <a:t>x</a:t>
              </a:r>
              <a:r>
                <a:rPr lang="en-US" sz="1400" b="1" dirty="0" smtClean="0">
                  <a:latin typeface="Bookman Old Style" pitchFamily="18" charset="0"/>
                </a:rPr>
                <a:t>, 6)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157383" y="2559047"/>
              <a:ext cx="6692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   A</a:t>
              </a:r>
            </a:p>
            <a:p>
              <a:r>
                <a:rPr lang="en-US" sz="1400" b="1" dirty="0" smtClean="0">
                  <a:latin typeface="Bookman Old Style" pitchFamily="18" charset="0"/>
                </a:rPr>
                <a:t>(1, 2)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369510" y="2571041"/>
              <a:ext cx="7890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B(4, </a:t>
              </a:r>
              <a:r>
                <a:rPr lang="en-US" sz="1400" b="1" i="1" dirty="0" smtClean="0">
                  <a:latin typeface="Bookman Old Style" pitchFamily="18" charset="0"/>
                </a:rPr>
                <a:t>y</a:t>
              </a:r>
              <a:r>
                <a:rPr lang="en-US" sz="1400" b="1" dirty="0" smtClean="0">
                  <a:latin typeface="Bookman Old Style" pitchFamily="18" charset="0"/>
                </a:rPr>
                <a:t>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cxnSp>
          <p:nvCxnSpPr>
            <p:cNvPr id="178" name="Straight Connector 177"/>
            <p:cNvCxnSpPr/>
            <p:nvPr/>
          </p:nvCxnSpPr>
          <p:spPr>
            <a:xfrm flipH="1">
              <a:off x="5561581" y="1276352"/>
              <a:ext cx="2474655" cy="12839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 flipV="1">
              <a:off x="6033103" y="1276353"/>
              <a:ext cx="1510232" cy="12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6646113" y="1567418"/>
              <a:ext cx="359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E</a:t>
              </a:r>
              <a:endParaRPr lang="en-IN" sz="1600" b="1" dirty="0">
                <a:latin typeface="Bookman Old Style" pitchFamily="18" charset="0"/>
              </a:endParaRPr>
            </a:p>
          </p:txBody>
        </p:sp>
      </p:grpSp>
      <p:sp>
        <p:nvSpPr>
          <p:cNvPr id="170" name="Rectangle 9"/>
          <p:cNvSpPr>
            <a:spLocks noChangeArrowheads="1"/>
          </p:cNvSpPr>
          <p:nvPr/>
        </p:nvSpPr>
        <p:spPr bwMode="auto">
          <a:xfrm>
            <a:off x="516043" y="533387"/>
            <a:ext cx="75378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If (1, 2), (4, 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y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), (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x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, 6) and (3, 5) are the vertices of a parallelogram</a:t>
            </a: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taken in order, find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and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09277" y="1491919"/>
            <a:ext cx="36730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Formula,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5514" y="1481980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Left Bracket 15"/>
          <p:cNvSpPr/>
          <p:nvPr/>
        </p:nvSpPr>
        <p:spPr>
          <a:xfrm>
            <a:off x="3400234" y="1795681"/>
            <a:ext cx="123275" cy="619566"/>
          </a:xfrm>
          <a:prstGeom prst="leftBracket">
            <a:avLst>
              <a:gd name="adj" fmla="val 482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/>
          <p:cNvSpPr/>
          <p:nvPr/>
        </p:nvSpPr>
        <p:spPr>
          <a:xfrm>
            <a:off x="3417841" y="1793024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460593" y="2133288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639685" y="179302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43861" y="179619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21763" y="207859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00520" y="192756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419916" y="2135371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55906" y="1792067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86432" y="179206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79898" y="1792067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37744" y="209351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25066" y="2616441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Double Bracket 28"/>
          <p:cNvSpPr/>
          <p:nvPr/>
        </p:nvSpPr>
        <p:spPr>
          <a:xfrm>
            <a:off x="3411703" y="2554651"/>
            <a:ext cx="1196773" cy="487443"/>
          </a:xfrm>
          <a:prstGeom prst="bracketPair">
            <a:avLst>
              <a:gd name="adj" fmla="val 1655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3467535" y="2487401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510287" y="2827665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89379" y="248740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3555" y="249057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671457" y="277297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50214" y="262194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306125" y="2642896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08441" y="2615858"/>
            <a:ext cx="8432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… (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i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 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024396" y="2733553"/>
            <a:ext cx="3163809" cy="845877"/>
            <a:chOff x="5445968" y="2555273"/>
            <a:chExt cx="3163809" cy="845877"/>
          </a:xfrm>
        </p:grpSpPr>
        <p:sp>
          <p:nvSpPr>
            <p:cNvPr id="39" name="Rounded Rectangle 38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820057" y="1944106"/>
            <a:ext cx="21649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Coordinates of E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8258" y="194410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5538413" y="1265087"/>
            <a:ext cx="2482225" cy="128016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081307" y="1187049"/>
            <a:ext cx="781109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1189320" y="1187049"/>
            <a:ext cx="829163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1149396" y="1165655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A(1, 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33578" y="1143353"/>
            <a:ext cx="864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B(4,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193819" y="1836702"/>
            <a:ext cx="2773542" cy="429421"/>
            <a:chOff x="5675132" y="2749034"/>
            <a:chExt cx="2773542" cy="429421"/>
          </a:xfrm>
        </p:grpSpPr>
        <p:sp>
          <p:nvSpPr>
            <p:cNvPr id="49" name="Rounded Rectangle 48"/>
            <p:cNvSpPr/>
            <p:nvPr/>
          </p:nvSpPr>
          <p:spPr bwMode="auto">
            <a:xfrm rot="10800000" flipH="1" flipV="1">
              <a:off x="5822180" y="2749034"/>
              <a:ext cx="2512692" cy="4294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75132" y="2776819"/>
              <a:ext cx="27735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Consider diagonal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AC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792127" y="1184857"/>
            <a:ext cx="768936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ounded Rectangle 51"/>
          <p:cNvSpPr/>
          <p:nvPr/>
        </p:nvSpPr>
        <p:spPr>
          <a:xfrm>
            <a:off x="2912162" y="1184857"/>
            <a:ext cx="812825" cy="301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2889057" y="1141161"/>
            <a:ext cx="872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C(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, 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48181" y="1152312"/>
            <a:ext cx="889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D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(3, 5)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34945" y="3269443"/>
            <a:ext cx="2237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Coordinates of E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66688" y="3264651"/>
            <a:ext cx="9102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Also,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25066" y="3259090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03770" y="3130050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46522" y="3470314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625614" y="3130050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29790" y="3133225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07692" y="341562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86449" y="3264595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4405845" y="3472397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441835" y="3090181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2361" y="3129093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65827" y="3129093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623673" y="3430540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25066" y="3916236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Double Bracket 69"/>
          <p:cNvSpPr/>
          <p:nvPr/>
        </p:nvSpPr>
        <p:spPr>
          <a:xfrm>
            <a:off x="3433158" y="3854446"/>
            <a:ext cx="1364322" cy="487443"/>
          </a:xfrm>
          <a:prstGeom prst="bracketPair">
            <a:avLst>
              <a:gd name="adj" fmla="val 206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4328247" y="3798255"/>
            <a:ext cx="390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4042224" y="4127460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216115" y="3779205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203394" y="407276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803332" y="3945470"/>
            <a:ext cx="8619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… (ii)                                                                                                                                                                                                                 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568287" y="3822534"/>
            <a:ext cx="353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613983" y="4130254"/>
            <a:ext cx="2718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573992" y="4087763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42309" y="3921655"/>
            <a:ext cx="248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Left Bracket 79"/>
          <p:cNvSpPr/>
          <p:nvPr/>
        </p:nvSpPr>
        <p:spPr>
          <a:xfrm flipH="1">
            <a:off x="5135827" y="1795681"/>
            <a:ext cx="123275" cy="619566"/>
          </a:xfrm>
          <a:prstGeom prst="leftBracket">
            <a:avLst>
              <a:gd name="adj" fmla="val 482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1" name="Straight Connector 80"/>
          <p:cNvCxnSpPr/>
          <p:nvPr/>
        </p:nvCxnSpPr>
        <p:spPr>
          <a:xfrm>
            <a:off x="6043870" y="1277578"/>
            <a:ext cx="1488399" cy="1270635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Left Bracket 81"/>
          <p:cNvSpPr/>
          <p:nvPr/>
        </p:nvSpPr>
        <p:spPr>
          <a:xfrm>
            <a:off x="3396088" y="3146168"/>
            <a:ext cx="123275" cy="552144"/>
          </a:xfrm>
          <a:prstGeom prst="leftBracket">
            <a:avLst>
              <a:gd name="adj" fmla="val 482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3" name="Left Bracket 82"/>
          <p:cNvSpPr/>
          <p:nvPr/>
        </p:nvSpPr>
        <p:spPr>
          <a:xfrm flipH="1">
            <a:off x="5131681" y="3146168"/>
            <a:ext cx="123275" cy="552144"/>
          </a:xfrm>
          <a:prstGeom prst="leftBracket">
            <a:avLst>
              <a:gd name="adj" fmla="val 482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4" name="Group 83"/>
          <p:cNvGrpSpPr/>
          <p:nvPr/>
        </p:nvGrpSpPr>
        <p:grpSpPr>
          <a:xfrm>
            <a:off x="1242975" y="1737223"/>
            <a:ext cx="2801690" cy="586616"/>
            <a:chOff x="5625047" y="2624207"/>
            <a:chExt cx="2801690" cy="586616"/>
          </a:xfrm>
        </p:grpSpPr>
        <p:sp>
          <p:nvSpPr>
            <p:cNvPr id="85" name="Rounded Rectangle 8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A 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09339" y="1726316"/>
            <a:ext cx="2801690" cy="586616"/>
            <a:chOff x="5625047" y="2624207"/>
            <a:chExt cx="2801690" cy="586616"/>
          </a:xfrm>
        </p:grpSpPr>
        <p:sp>
          <p:nvSpPr>
            <p:cNvPr id="88" name="Rounded Rectangle 8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170449" y="3062420"/>
            <a:ext cx="2801690" cy="586616"/>
            <a:chOff x="5625047" y="2624207"/>
            <a:chExt cx="2801690" cy="586616"/>
          </a:xfrm>
        </p:grpSpPr>
        <p:sp>
          <p:nvSpPr>
            <p:cNvPr id="91" name="Rounded Rectangle 90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3987474" y="3779205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4" name="Rectangular Callout 93"/>
          <p:cNvSpPr/>
          <p:nvPr/>
        </p:nvSpPr>
        <p:spPr>
          <a:xfrm>
            <a:off x="799948" y="646262"/>
            <a:ext cx="1672817" cy="418447"/>
          </a:xfrm>
          <a:prstGeom prst="wedgeRectCallout">
            <a:avLst>
              <a:gd name="adj1" fmla="val -18589"/>
              <a:gd name="adj2" fmla="val 8717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869813" y="7197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1653516" y="7197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7" name="Rectangle 96"/>
          <p:cNvSpPr/>
          <p:nvPr/>
        </p:nvSpPr>
        <p:spPr>
          <a:xfrm>
            <a:off x="821065" y="66662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627823" y="66662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2735566" y="665848"/>
            <a:ext cx="1672817" cy="418447"/>
          </a:xfrm>
          <a:prstGeom prst="wedgeRectCallout">
            <a:avLst>
              <a:gd name="adj1" fmla="val -30472"/>
              <a:gd name="adj2" fmla="val 8954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0" name="Rectangle 99"/>
          <p:cNvSpPr/>
          <p:nvPr/>
        </p:nvSpPr>
        <p:spPr>
          <a:xfrm>
            <a:off x="2805431" y="73938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1" name="Rectangle 100"/>
          <p:cNvSpPr/>
          <p:nvPr/>
        </p:nvSpPr>
        <p:spPr>
          <a:xfrm>
            <a:off x="3589134" y="73938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2" name="Rectangle 101"/>
          <p:cNvSpPr/>
          <p:nvPr/>
        </p:nvSpPr>
        <p:spPr>
          <a:xfrm>
            <a:off x="2756683" y="686208"/>
            <a:ext cx="859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563441" y="68620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ular Callout 103"/>
          <p:cNvSpPr/>
          <p:nvPr/>
        </p:nvSpPr>
        <p:spPr>
          <a:xfrm>
            <a:off x="1941715" y="669279"/>
            <a:ext cx="1672817" cy="418447"/>
          </a:xfrm>
          <a:prstGeom prst="wedgeRectCallout">
            <a:avLst>
              <a:gd name="adj1" fmla="val -37008"/>
              <a:gd name="adj2" fmla="val 8242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5" name="Rectangle 104"/>
          <p:cNvSpPr/>
          <p:nvPr/>
        </p:nvSpPr>
        <p:spPr>
          <a:xfrm>
            <a:off x="2011580" y="74281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6" name="Rectangle 105"/>
          <p:cNvSpPr/>
          <p:nvPr/>
        </p:nvSpPr>
        <p:spPr>
          <a:xfrm>
            <a:off x="2795283" y="74281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7" name="Rectangle 106"/>
          <p:cNvSpPr/>
          <p:nvPr/>
        </p:nvSpPr>
        <p:spPr>
          <a:xfrm>
            <a:off x="1962832" y="68963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769590" y="68963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endParaRPr lang="en-IN" sz="1600" b="1" i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ular Callout 108"/>
          <p:cNvSpPr/>
          <p:nvPr/>
        </p:nvSpPr>
        <p:spPr>
          <a:xfrm>
            <a:off x="4203508" y="662122"/>
            <a:ext cx="1672817" cy="418447"/>
          </a:xfrm>
          <a:prstGeom prst="wedgeRectCallout">
            <a:avLst>
              <a:gd name="adj1" fmla="val -63745"/>
              <a:gd name="adj2" fmla="val 9429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0" name="Rectangle 109"/>
          <p:cNvSpPr/>
          <p:nvPr/>
        </p:nvSpPr>
        <p:spPr>
          <a:xfrm>
            <a:off x="4273373" y="73565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1" name="Rectangle 110"/>
          <p:cNvSpPr/>
          <p:nvPr/>
        </p:nvSpPr>
        <p:spPr>
          <a:xfrm>
            <a:off x="5057076" y="73565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2" name="Rectangle 111"/>
          <p:cNvSpPr/>
          <p:nvPr/>
        </p:nvSpPr>
        <p:spPr>
          <a:xfrm>
            <a:off x="4224625" y="68248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31383" y="682482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235805" y="3074940"/>
            <a:ext cx="2801690" cy="586616"/>
            <a:chOff x="5625047" y="2624207"/>
            <a:chExt cx="2801690" cy="586616"/>
          </a:xfrm>
        </p:grpSpPr>
        <p:sp>
          <p:nvSpPr>
            <p:cNvPr id="115" name="Rounded Rectangle 11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299881" y="2874296"/>
            <a:ext cx="2673538" cy="1098166"/>
            <a:chOff x="6072991" y="3797238"/>
            <a:chExt cx="2673538" cy="1098166"/>
          </a:xfrm>
        </p:grpSpPr>
        <p:grpSp>
          <p:nvGrpSpPr>
            <p:cNvPr id="118" name="Group 117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120" name="Rounded Rectangle 119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122" name="Group 121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123" name="Group 122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131" name="Group 130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134" name="TextBox 133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135" name="TextBox 134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37" name="Rectangle 136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32" name="Straight Connector 131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124" name="Group 123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125" name="Group 124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128" name="TextBox 127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29" name="Rectangle 128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30" name="Rectangle 129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26" name="Straight Connector 125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119" name="Double Bracket 118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1611968" y="3365015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/>
          <p:cNvSpPr/>
          <p:nvPr/>
        </p:nvSpPr>
        <p:spPr>
          <a:xfrm>
            <a:off x="2065834" y="3372492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Rectangle 139"/>
          <p:cNvSpPr/>
          <p:nvPr/>
        </p:nvSpPr>
        <p:spPr>
          <a:xfrm>
            <a:off x="2747982" y="3372492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1" name="Rectangle 140"/>
          <p:cNvSpPr/>
          <p:nvPr/>
        </p:nvSpPr>
        <p:spPr>
          <a:xfrm>
            <a:off x="3207108" y="3372492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2" name="Group 141"/>
          <p:cNvGrpSpPr/>
          <p:nvPr/>
        </p:nvGrpSpPr>
        <p:grpSpPr>
          <a:xfrm>
            <a:off x="956622" y="1618745"/>
            <a:ext cx="3163809" cy="845877"/>
            <a:chOff x="5445968" y="2555273"/>
            <a:chExt cx="3163809" cy="845877"/>
          </a:xfrm>
        </p:grpSpPr>
        <p:sp>
          <p:nvSpPr>
            <p:cNvPr id="143" name="Rounded Rectangle 142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417134" y="1904573"/>
            <a:ext cx="2673538" cy="1098166"/>
            <a:chOff x="6072991" y="3797238"/>
            <a:chExt cx="2673538" cy="1098166"/>
          </a:xfrm>
        </p:grpSpPr>
        <p:grpSp>
          <p:nvGrpSpPr>
            <p:cNvPr id="146" name="Group 145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148" name="Rounded Rectangle 147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150" name="Group 149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151" name="Group 150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159" name="Group 158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162" name="TextBox 161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163" name="TextBox 162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64" name="Rectangle 163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65" name="Rectangle 164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60" name="Straight Connector 159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153" name="Group 152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156" name="TextBox 155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57" name="Rectangle 156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54" name="Straight Connector 153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147" name="Double Bracket 146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1729221" y="2395292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7" name="Rectangle 166"/>
          <p:cNvSpPr/>
          <p:nvPr/>
        </p:nvSpPr>
        <p:spPr>
          <a:xfrm>
            <a:off x="2183087" y="2402769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8" name="Rectangle 167"/>
          <p:cNvSpPr/>
          <p:nvPr/>
        </p:nvSpPr>
        <p:spPr>
          <a:xfrm>
            <a:off x="2865235" y="2402769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9" name="Rectangle 168"/>
          <p:cNvSpPr/>
          <p:nvPr/>
        </p:nvSpPr>
        <p:spPr>
          <a:xfrm>
            <a:off x="3324361" y="2402769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1" name="Rectangle 170"/>
          <p:cNvSpPr/>
          <p:nvPr/>
        </p:nvSpPr>
        <p:spPr>
          <a:xfrm>
            <a:off x="523777" y="113421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 animBg="1"/>
      <p:bldP spid="30" grpId="0"/>
      <p:bldP spid="32" grpId="0"/>
      <p:bldP spid="33" grpId="0"/>
      <p:bldP spid="34" grpId="0"/>
      <p:bldP spid="35" grpId="0"/>
      <p:bldP spid="36" grpId="0"/>
      <p:bldP spid="37" grpId="0"/>
      <p:bldP spid="41" grpId="0"/>
      <p:bldP spid="42" grpId="0"/>
      <p:bldP spid="44" grpId="0" animBg="1"/>
      <p:bldP spid="44" grpId="1" animBg="1"/>
      <p:bldP spid="45" grpId="0" animBg="1"/>
      <p:bldP spid="45" grpId="1" animBg="1"/>
      <p:bldP spid="46" grpId="0"/>
      <p:bldP spid="47" grpId="0"/>
      <p:bldP spid="51" grpId="0" animBg="1"/>
      <p:bldP spid="51" grpId="1" animBg="1"/>
      <p:bldP spid="52" grpId="0" animBg="1"/>
      <p:bldP spid="52" grpId="1" animBg="1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 animBg="1"/>
      <p:bldP spid="71" grpId="0"/>
      <p:bldP spid="73" grpId="0"/>
      <p:bldP spid="74" grpId="0"/>
      <p:bldP spid="75" grpId="0"/>
      <p:bldP spid="76" grpId="0"/>
      <p:bldP spid="78" grpId="0"/>
      <p:bldP spid="79" grpId="0"/>
      <p:bldP spid="80" grpId="0" animBg="1"/>
      <p:bldP spid="82" grpId="0" animBg="1"/>
      <p:bldP spid="83" grpId="0" animBg="1"/>
      <p:bldP spid="93" grpId="0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/>
      <p:bldP spid="97" grpId="1"/>
      <p:bldP spid="98" grpId="0"/>
      <p:bldP spid="98" grpId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/>
      <p:bldP spid="102" grpId="1"/>
      <p:bldP spid="103" grpId="0"/>
      <p:bldP spid="103" grpId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/>
      <p:bldP spid="107" grpId="1"/>
      <p:bldP spid="108" grpId="0"/>
      <p:bldP spid="108" grpId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/>
      <p:bldP spid="113" grpId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11913" y="1079445"/>
            <a:ext cx="2144507" cy="1348364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1546144" y="4169471"/>
            <a:ext cx="2743369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8650" y="1177670"/>
            <a:ext cx="364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15669" y="1177670"/>
            <a:ext cx="20245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From (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i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) and (ii)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630720" y="1814534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66710" y="1471230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97236" y="1471230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0702" y="1471230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8548" y="177267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73264" y="1645257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34059" y="1488398"/>
            <a:ext cx="398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734059" y="1796118"/>
            <a:ext cx="2718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34059" y="1753627"/>
            <a:ext cx="3311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18650" y="2055001"/>
            <a:ext cx="348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82960" y="2068083"/>
            <a:ext cx="48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77630" y="2068083"/>
            <a:ext cx="303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05743" y="2068083"/>
            <a:ext cx="3333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73264" y="2068083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4683" y="2068083"/>
            <a:ext cx="5527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14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40443" y="2353936"/>
            <a:ext cx="48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73264" y="2353936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32459" y="2353936"/>
            <a:ext cx="4637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17728" y="2591547"/>
            <a:ext cx="366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73264" y="2591547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29284" y="2591547"/>
            <a:ext cx="381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67020" y="3041092"/>
            <a:ext cx="114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Also 4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73264" y="3088570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55529" y="3241853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796612" y="2882644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27138" y="288264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76154" y="2898519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02261" y="320137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053496" y="3499086"/>
            <a:ext cx="405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73264" y="3499086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73815" y="3469902"/>
            <a:ext cx="3857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046306" y="3499086"/>
            <a:ext cx="303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6062" y="3499086"/>
            <a:ext cx="366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18650" y="3749135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\</a:t>
            </a:r>
            <a:endParaRPr lang="en-IN" sz="1600" b="1" baseline="-25000" dirty="0">
              <a:latin typeface="Symbol" pitchFamily="18" charset="2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84116" y="3797496"/>
            <a:ext cx="366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73264" y="3797496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65297" y="3797496"/>
            <a:ext cx="466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18650" y="4166828"/>
            <a:ext cx="348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33685" y="4176353"/>
            <a:ext cx="2771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Coordinates of E = (6, 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533846" y="1135222"/>
            <a:ext cx="804481" cy="53720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Rounded Rectangle 57"/>
          <p:cNvSpPr/>
          <p:nvPr/>
        </p:nvSpPr>
        <p:spPr>
          <a:xfrm>
            <a:off x="3618984" y="1858199"/>
            <a:ext cx="433883" cy="47599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Rounded Rectangle 58"/>
          <p:cNvSpPr/>
          <p:nvPr/>
        </p:nvSpPr>
        <p:spPr>
          <a:xfrm>
            <a:off x="4437830" y="1267941"/>
            <a:ext cx="308381" cy="31242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60" name="Group 59"/>
          <p:cNvGrpSpPr/>
          <p:nvPr/>
        </p:nvGrpSpPr>
        <p:grpSpPr>
          <a:xfrm>
            <a:off x="3554689" y="1085732"/>
            <a:ext cx="2025052" cy="624126"/>
            <a:chOff x="5115308" y="3047838"/>
            <a:chExt cx="2025052" cy="624126"/>
          </a:xfrm>
        </p:grpSpPr>
        <p:sp>
          <p:nvSpPr>
            <p:cNvPr id="61" name="Double Bracket 60"/>
            <p:cNvSpPr/>
            <p:nvPr/>
          </p:nvSpPr>
          <p:spPr>
            <a:xfrm>
              <a:off x="5115308" y="3115088"/>
              <a:ext cx="1173192" cy="487443"/>
            </a:xfrm>
            <a:prstGeom prst="bracketPair">
              <a:avLst>
                <a:gd name="adj" fmla="val 179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156175" y="3047838"/>
              <a:ext cx="5147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i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endParaRPr lang="en-IN" sz="1600" b="1" i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5198927" y="3388102"/>
              <a:ext cx="6410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378019" y="3047838"/>
              <a:ext cx="250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+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582195" y="3051013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60097" y="3333410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838854" y="3182383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994765" y="3203333"/>
              <a:ext cx="3148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  <a:endParaRPr lang="en-IN" sz="1600" b="1" i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97081" y="3216051"/>
              <a:ext cx="8432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… (</a:t>
              </a:r>
              <a:r>
                <a:rPr lang="en-US" sz="1600" b="1" kern="0" dirty="0" err="1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i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 </a:t>
              </a:r>
              <a:endParaRPr lang="en-IN" sz="1600" b="1" i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4104614" y="1823158"/>
            <a:ext cx="755287" cy="4883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1" name="Group 70"/>
          <p:cNvGrpSpPr/>
          <p:nvPr/>
        </p:nvGrpSpPr>
        <p:grpSpPr>
          <a:xfrm>
            <a:off x="3612447" y="1759271"/>
            <a:ext cx="2186997" cy="648395"/>
            <a:chOff x="5103206" y="3612430"/>
            <a:chExt cx="2186997" cy="648395"/>
          </a:xfrm>
        </p:grpSpPr>
        <p:sp>
          <p:nvSpPr>
            <p:cNvPr id="72" name="Double Bracket 71"/>
            <p:cNvSpPr/>
            <p:nvPr/>
          </p:nvSpPr>
          <p:spPr>
            <a:xfrm>
              <a:off x="5103206" y="3688954"/>
              <a:ext cx="1247454" cy="487443"/>
            </a:xfrm>
            <a:prstGeom prst="bracketPair">
              <a:avLst>
                <a:gd name="adj" fmla="val 1666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972393" y="3612430"/>
              <a:ext cx="5147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639549" y="3961968"/>
              <a:ext cx="64100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5840504" y="3612430"/>
              <a:ext cx="2502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+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800719" y="3907276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89293" y="3789917"/>
              <a:ext cx="9009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… (ii) </a:t>
              </a:r>
              <a:endParaRPr lang="en-IN" sz="1600" b="1" i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0089" y="3657042"/>
              <a:ext cx="5086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>
              <a:off x="5211308" y="3964762"/>
              <a:ext cx="27184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171317" y="3922271"/>
              <a:ext cx="3311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439634" y="3756163"/>
              <a:ext cx="2488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03849" y="3612430"/>
              <a:ext cx="3148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endParaRPr lang="en-IN" sz="1600" b="1" i="1" baseline="-25000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152222" y="963696"/>
            <a:ext cx="3557439" cy="2109577"/>
            <a:chOff x="5157383" y="972690"/>
            <a:chExt cx="3557439" cy="2109577"/>
          </a:xfrm>
        </p:grpSpPr>
        <p:sp>
          <p:nvSpPr>
            <p:cNvPr id="84" name="Rectangle 83"/>
            <p:cNvSpPr/>
            <p:nvPr/>
          </p:nvSpPr>
          <p:spPr>
            <a:xfrm>
              <a:off x="5826600" y="972690"/>
              <a:ext cx="8195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D(3, 5)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85" name="Flowchart: Data 84"/>
            <p:cNvSpPr/>
            <p:nvPr/>
          </p:nvSpPr>
          <p:spPr>
            <a:xfrm>
              <a:off x="5549899" y="1276350"/>
              <a:ext cx="2478024" cy="1289304"/>
            </a:xfrm>
            <a:prstGeom prst="flowChartInputOutp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856390" y="977766"/>
              <a:ext cx="8584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C(</a:t>
              </a:r>
              <a:r>
                <a:rPr lang="en-US" sz="1400" b="1" i="1" dirty="0" smtClean="0">
                  <a:latin typeface="Bookman Old Style" pitchFamily="18" charset="0"/>
                </a:rPr>
                <a:t>x</a:t>
              </a:r>
              <a:r>
                <a:rPr lang="en-US" sz="1400" b="1" dirty="0" smtClean="0">
                  <a:latin typeface="Bookman Old Style" pitchFamily="18" charset="0"/>
                </a:rPr>
                <a:t>, 6)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157383" y="2559047"/>
              <a:ext cx="66921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   A</a:t>
              </a:r>
            </a:p>
            <a:p>
              <a:r>
                <a:rPr lang="en-US" sz="1400" b="1" dirty="0" smtClean="0">
                  <a:latin typeface="Bookman Old Style" pitchFamily="18" charset="0"/>
                </a:rPr>
                <a:t>(1, 2)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369510" y="2571041"/>
              <a:ext cx="7890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 smtClean="0">
                  <a:latin typeface="Bookman Old Style" pitchFamily="18" charset="0"/>
                </a:rPr>
                <a:t>B(4, </a:t>
              </a:r>
              <a:r>
                <a:rPr lang="en-US" sz="1400" b="1" i="1" dirty="0" smtClean="0">
                  <a:latin typeface="Bookman Old Style" pitchFamily="18" charset="0"/>
                </a:rPr>
                <a:t>y</a:t>
              </a:r>
              <a:r>
                <a:rPr lang="en-US" sz="1400" b="1" dirty="0" smtClean="0">
                  <a:latin typeface="Bookman Old Style" pitchFamily="18" charset="0"/>
                </a:rPr>
                <a:t>)</a:t>
              </a:r>
              <a:endParaRPr lang="en-IN" sz="1400" b="1" dirty="0">
                <a:latin typeface="Bookman Old Style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H="1">
              <a:off x="5561581" y="1276352"/>
              <a:ext cx="2474655" cy="12839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6033103" y="1276353"/>
              <a:ext cx="1510232" cy="129726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6646113" y="1567418"/>
              <a:ext cx="359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E</a:t>
              </a:r>
              <a:endParaRPr lang="en-IN" sz="1600" b="1" dirty="0">
                <a:latin typeface="Bookman Old Style" pitchFamily="18" charset="0"/>
              </a:endParaRPr>
            </a:p>
          </p:txBody>
        </p:sp>
      </p:grpSp>
      <p:sp>
        <p:nvSpPr>
          <p:cNvPr id="92" name="Rectangle 9"/>
          <p:cNvSpPr>
            <a:spLocks noChangeArrowheads="1"/>
          </p:cNvSpPr>
          <p:nvPr/>
        </p:nvSpPr>
        <p:spPr bwMode="auto">
          <a:xfrm>
            <a:off x="516043" y="533387"/>
            <a:ext cx="75378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If (1, 2), (4, 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y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), (</a:t>
            </a:r>
            <a:r>
              <a:rPr kumimoji="0" lang="en-US" sz="1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x</a:t>
            </a:r>
            <a:r>
              <a:rPr kumimoji="0" lang="en-US" sz="1600" b="1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, 6) and (3, 5) are the vertices of a parallelogram</a:t>
            </a:r>
            <a:r>
              <a:rPr kumimoji="0" lang="en-US" sz="1600" b="1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</a:p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taken in order, find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and </a:t>
            </a:r>
            <a:r>
              <a:rPr lang="en-US" sz="1600" b="1" i="1" kern="0" dirty="0" smtClean="0">
                <a:solidFill>
                  <a:srgbClr val="0000FF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23777" y="113421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70" grpId="0" animBg="1"/>
      <p:bldP spid="7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21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27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Distance formula</a:t>
            </a:r>
          </a:p>
        </p:txBody>
      </p:sp>
    </p:spTree>
    <p:extLst>
      <p:ext uri="{BB962C8B-B14F-4D97-AF65-F5344CB8AC3E}">
        <p14:creationId xmlns:p14="http://schemas.microsoft.com/office/powerpoint/2010/main" val="24744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6524602" y="612572"/>
            <a:ext cx="2191621" cy="1650456"/>
            <a:chOff x="6556884" y="-689086"/>
            <a:chExt cx="2191621" cy="1650456"/>
          </a:xfrm>
        </p:grpSpPr>
        <p:grpSp>
          <p:nvGrpSpPr>
            <p:cNvPr id="147" name="Group 146"/>
            <p:cNvGrpSpPr/>
            <p:nvPr/>
          </p:nvGrpSpPr>
          <p:grpSpPr>
            <a:xfrm>
              <a:off x="6556884" y="-689086"/>
              <a:ext cx="2191621" cy="1650456"/>
              <a:chOff x="6586062" y="266952"/>
              <a:chExt cx="2191621" cy="1650456"/>
            </a:xfrm>
          </p:grpSpPr>
          <p:sp>
            <p:nvSpPr>
              <p:cNvPr id="28" name="Parallelogram 27"/>
              <p:cNvSpPr/>
              <p:nvPr/>
            </p:nvSpPr>
            <p:spPr bwMode="auto">
              <a:xfrm>
                <a:off x="6868905" y="443832"/>
                <a:ext cx="1617974" cy="1216522"/>
              </a:xfrm>
              <a:prstGeom prst="parallelogram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Rounded MT Bold" pitchFamily="34" charset="0"/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 bwMode="auto">
              <a:xfrm flipV="1">
                <a:off x="6851053" y="443832"/>
                <a:ext cx="1635826" cy="122154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7176306" y="441987"/>
                <a:ext cx="1007387" cy="121625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93" name="Rectangle 192"/>
              <p:cNvSpPr/>
              <p:nvPr/>
            </p:nvSpPr>
            <p:spPr>
              <a:xfrm>
                <a:off x="6805357" y="272710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586062" y="1529328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021256" y="1578854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8391466" y="266952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S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63" name="Straight Connector 162"/>
            <p:cNvCxnSpPr/>
            <p:nvPr/>
          </p:nvCxnSpPr>
          <p:spPr bwMode="auto">
            <a:xfrm>
              <a:off x="6908454" y="98564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7" name="Straight Connector 196"/>
            <p:cNvCxnSpPr/>
            <p:nvPr/>
          </p:nvCxnSpPr>
          <p:spPr bwMode="auto">
            <a:xfrm>
              <a:off x="8218263" y="98548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8" name="Straight Connector 197"/>
            <p:cNvCxnSpPr/>
            <p:nvPr/>
          </p:nvCxnSpPr>
          <p:spPr bwMode="auto">
            <a:xfrm rot="16200000">
              <a:off x="7387254" y="714626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9" name="Straight Connector 198"/>
            <p:cNvCxnSpPr/>
            <p:nvPr/>
          </p:nvCxnSpPr>
          <p:spPr bwMode="auto">
            <a:xfrm rot="16200000">
              <a:off x="7650758" y="-512206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5475920" y="4048655"/>
            <a:ext cx="1238511" cy="35739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1876926" y="3439764"/>
            <a:ext cx="1426829" cy="35889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1512" y="1820762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01205" y="1861660"/>
            <a:ext cx="1682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Diagonal PR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69726" y="1861660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55575" y="1861660"/>
            <a:ext cx="569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16497" y="18616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80773" y="186166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13623" y="190782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12241" y="186166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706225" y="186166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59514" y="1907827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69104" y="18616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47513" y="1861660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876927" y="2212933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69726" y="222832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762698" y="2212933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142291" y="225397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311660" y="221293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556390" y="2212933"/>
            <a:ext cx="452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851814" y="2253970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876927" y="2647597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69726" y="266298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740453" y="264759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077127" y="264759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239641" y="264759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1512" y="222832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21512" y="266298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876927" y="3050606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269726" y="3065995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738721" y="305060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21512" y="3065995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876927" y="3443121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69726" y="3443121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941265" y="34431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21512" y="345081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622322" y="34431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21512" y="3820148"/>
            <a:ext cx="419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01205" y="3861046"/>
            <a:ext cx="17822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Diagonal QS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269726" y="386104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689743" y="3861046"/>
            <a:ext cx="5691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050665" y="386104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214941" y="386104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423976" y="390208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546409" y="386104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746805" y="3861046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524341" y="390208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39106" y="386104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317515" y="3861046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002039" y="4271717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269726" y="428710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705539" y="4271717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085132" y="431788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254501" y="427171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505643" y="4271717"/>
            <a:ext cx="554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(–6)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883461" y="431788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21512" y="430720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467873" y="3203247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849092" y="321863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295560" y="322229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632234" y="322229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794748" y="322229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36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048104" y="323873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464548" y="3640110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849092" y="3655499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6296014" y="36401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72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048104" y="3675595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453024" y="4054967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5849092" y="4054967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048104" y="4054967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060039" y="4054967"/>
            <a:ext cx="791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6  2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4799408" y="1975172"/>
            <a:ext cx="0" cy="2651760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reeform 181"/>
          <p:cNvSpPr/>
          <p:nvPr/>
        </p:nvSpPr>
        <p:spPr bwMode="auto">
          <a:xfrm>
            <a:off x="2646417" y="1899988"/>
            <a:ext cx="1909761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9761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909761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3" name="Freeform 182"/>
          <p:cNvSpPr/>
          <p:nvPr/>
        </p:nvSpPr>
        <p:spPr bwMode="auto">
          <a:xfrm>
            <a:off x="2646417" y="2248771"/>
            <a:ext cx="14382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4382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5" name="Freeform 184"/>
          <p:cNvSpPr/>
          <p:nvPr/>
        </p:nvSpPr>
        <p:spPr bwMode="auto">
          <a:xfrm>
            <a:off x="2646417" y="2683311"/>
            <a:ext cx="977898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898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977898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6" name="Freeform 185"/>
          <p:cNvSpPr/>
          <p:nvPr/>
        </p:nvSpPr>
        <p:spPr bwMode="auto">
          <a:xfrm>
            <a:off x="2646417" y="3088858"/>
            <a:ext cx="482598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598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482598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7" name="Freeform 186"/>
          <p:cNvSpPr/>
          <p:nvPr/>
        </p:nvSpPr>
        <p:spPr bwMode="auto">
          <a:xfrm>
            <a:off x="2866781" y="3482620"/>
            <a:ext cx="3206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  <a:gd name="connsiteX0" fmla="*/ 0 w 320673"/>
              <a:gd name="connsiteY0" fmla="*/ 171450 h 259556"/>
              <a:gd name="connsiteX1" fmla="*/ 40481 w 320673"/>
              <a:gd name="connsiteY1" fmla="*/ 154781 h 259556"/>
              <a:gd name="connsiteX2" fmla="*/ 80962 w 320673"/>
              <a:gd name="connsiteY2" fmla="*/ 259556 h 259556"/>
              <a:gd name="connsiteX3" fmla="*/ 150018 w 320673"/>
              <a:gd name="connsiteY3" fmla="*/ 0 h 259556"/>
              <a:gd name="connsiteX4" fmla="*/ 320673 w 3206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3206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8" name="Freeform 187"/>
          <p:cNvSpPr/>
          <p:nvPr/>
        </p:nvSpPr>
        <p:spPr bwMode="auto">
          <a:xfrm>
            <a:off x="2646418" y="3900567"/>
            <a:ext cx="2109786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2109786"/>
              <a:gd name="connsiteY0" fmla="*/ 171450 h 259556"/>
              <a:gd name="connsiteX1" fmla="*/ 40481 w 2109786"/>
              <a:gd name="connsiteY1" fmla="*/ 154781 h 259556"/>
              <a:gd name="connsiteX2" fmla="*/ 80962 w 2109786"/>
              <a:gd name="connsiteY2" fmla="*/ 259556 h 259556"/>
              <a:gd name="connsiteX3" fmla="*/ 150018 w 2109786"/>
              <a:gd name="connsiteY3" fmla="*/ 0 h 259556"/>
              <a:gd name="connsiteX4" fmla="*/ 2109786 w 2109786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9786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2109786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89" name="Freeform 188"/>
          <p:cNvSpPr/>
          <p:nvPr/>
        </p:nvSpPr>
        <p:spPr bwMode="auto">
          <a:xfrm>
            <a:off x="2646418" y="4307202"/>
            <a:ext cx="14382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14382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0" name="Freeform 189"/>
          <p:cNvSpPr/>
          <p:nvPr/>
        </p:nvSpPr>
        <p:spPr bwMode="auto">
          <a:xfrm>
            <a:off x="6229990" y="3256294"/>
            <a:ext cx="977898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7898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977898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1" name="Freeform 190"/>
          <p:cNvSpPr/>
          <p:nvPr/>
        </p:nvSpPr>
        <p:spPr bwMode="auto">
          <a:xfrm>
            <a:off x="6229990" y="3690370"/>
            <a:ext cx="482598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598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482598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92" name="Freeform 191"/>
          <p:cNvSpPr/>
          <p:nvPr/>
        </p:nvSpPr>
        <p:spPr bwMode="auto">
          <a:xfrm>
            <a:off x="6283352" y="4094466"/>
            <a:ext cx="3206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  <a:gd name="connsiteX0" fmla="*/ 0 w 320673"/>
              <a:gd name="connsiteY0" fmla="*/ 171450 h 259556"/>
              <a:gd name="connsiteX1" fmla="*/ 40481 w 320673"/>
              <a:gd name="connsiteY1" fmla="*/ 154781 h 259556"/>
              <a:gd name="connsiteX2" fmla="*/ 80962 w 320673"/>
              <a:gd name="connsiteY2" fmla="*/ 259556 h 259556"/>
              <a:gd name="connsiteX3" fmla="*/ 150018 w 320673"/>
              <a:gd name="connsiteY3" fmla="*/ 0 h 259556"/>
              <a:gd name="connsiteX4" fmla="*/ 320673 w 3206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3206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844045" y="1517561"/>
            <a:ext cx="1300812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2257864" y="1540613"/>
            <a:ext cx="1250054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898535" y="919594"/>
            <a:ext cx="5056419" cy="29827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517126" y="639623"/>
                <a:ext cx="7566274" cy="939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 Find the area of a rhombus if its vertices are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(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3, 0) , (4, 5) </a:t>
                </a: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(–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1 ,4) and (–2 , –1) taken in order.</a:t>
                </a:r>
              </a:p>
              <a:p>
                <a:pPr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[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Hint : Area of a rhombus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1600" b="1" i="1" ker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( product of its diagonals)]</a:t>
                </a:r>
              </a:p>
            </p:txBody>
          </p:sp>
        </mc:Choice>
        <mc:Fallback xmlns="">
          <p:sp>
            <p:nvSpPr>
              <p:cNvPr id="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126" y="639623"/>
                <a:ext cx="7566274" cy="939231"/>
              </a:xfrm>
              <a:prstGeom prst="rect">
                <a:avLst/>
              </a:prstGeom>
              <a:blipFill rotWithShape="1">
                <a:blip r:embed="rId2"/>
                <a:stretch>
                  <a:fillRect l="-483" t="-1948" b="-19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3510706" y="1527069"/>
            <a:ext cx="1300812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898780" y="2246815"/>
            <a:ext cx="3115276" cy="630936"/>
            <a:chOff x="5629210" y="2709736"/>
            <a:chExt cx="3115276" cy="630936"/>
          </a:xfrm>
        </p:grpSpPr>
        <p:sp>
          <p:nvSpPr>
            <p:cNvPr id="10" name="Rounded Rectangle 9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9093" y="2226719"/>
            <a:ext cx="3115276" cy="630936"/>
            <a:chOff x="5629210" y="2709736"/>
            <a:chExt cx="3115276" cy="630936"/>
          </a:xfrm>
        </p:grpSpPr>
        <p:sp>
          <p:nvSpPr>
            <p:cNvPr id="13" name="Rounded Rectangle 12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1069575" y="1534862"/>
            <a:ext cx="1125074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17126" y="150101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IN" sz="1600" b="1" dirty="0"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23502" y="150101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37746" y="1501016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41609" y="1501016"/>
            <a:ext cx="5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94448" y="1501016"/>
            <a:ext cx="51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30114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74175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84453" y="1491077"/>
            <a:ext cx="649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30882" y="1482867"/>
            <a:ext cx="557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582255" y="905260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652120" y="97879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1435823" y="97879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574797" y="92562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78600" y="92562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3419624" y="941010"/>
            <a:ext cx="1672817" cy="418447"/>
          </a:xfrm>
          <a:prstGeom prst="wedgeRectCallout">
            <a:avLst>
              <a:gd name="adj1" fmla="val -26341"/>
              <a:gd name="adj2" fmla="val 1028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3489489" y="101454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4273192" y="101454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Rectangle 46"/>
          <p:cNvSpPr/>
          <p:nvPr/>
        </p:nvSpPr>
        <p:spPr>
          <a:xfrm>
            <a:off x="3440741" y="961370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15969" y="96137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 rot="10800000" flipH="1" flipV="1">
            <a:off x="4995332" y="2420776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93739" y="2481202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PR?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369326" y="2587027"/>
            <a:ext cx="2445866" cy="355840"/>
            <a:chOff x="4864018" y="1396174"/>
            <a:chExt cx="2445866" cy="355840"/>
          </a:xfrm>
        </p:grpSpPr>
        <p:sp>
          <p:nvSpPr>
            <p:cNvPr id="52" name="Freeform 5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71631" y="264791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/>
          <p:cNvSpPr/>
          <p:nvPr/>
        </p:nvSpPr>
        <p:spPr>
          <a:xfrm>
            <a:off x="6794639" y="265668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/>
          <p:cNvSpPr/>
          <p:nvPr/>
        </p:nvSpPr>
        <p:spPr>
          <a:xfrm>
            <a:off x="5585737" y="262854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7299967" y="264544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3452485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06485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70232" y="1491077"/>
            <a:ext cx="6348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355290" y="1491077"/>
            <a:ext cx="800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78365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032365" y="1491077"/>
            <a:ext cx="386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75267" y="1471199"/>
            <a:ext cx="735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661500" y="1472928"/>
            <a:ext cx="557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520700" algn="l"/>
              </a:tabLst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925634" y="2249259"/>
            <a:ext cx="3115276" cy="630936"/>
            <a:chOff x="5629210" y="2709736"/>
            <a:chExt cx="3115276" cy="630936"/>
          </a:xfrm>
        </p:grpSpPr>
        <p:sp>
          <p:nvSpPr>
            <p:cNvPr id="106" name="Rounded Rectangle 105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18322" y="2226720"/>
            <a:ext cx="3115276" cy="630936"/>
            <a:chOff x="5629210" y="2709736"/>
            <a:chExt cx="3115276" cy="630936"/>
          </a:xfrm>
        </p:grpSpPr>
        <p:sp>
          <p:nvSpPr>
            <p:cNvPr id="109" name="Rounded Rectangle 108"/>
            <p:cNvSpPr/>
            <p:nvPr/>
          </p:nvSpPr>
          <p:spPr bwMode="auto">
            <a:xfrm rot="10800000" flipH="1" flipV="1">
              <a:off x="5629210" y="2709736"/>
              <a:ext cx="3108960" cy="63093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662627" y="2731629"/>
              <a:ext cx="3081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24" name="Rounded Rectangle 123"/>
          <p:cNvSpPr/>
          <p:nvPr/>
        </p:nvSpPr>
        <p:spPr bwMode="auto">
          <a:xfrm rot="10800000" flipH="1" flipV="1">
            <a:off x="4930579" y="1801446"/>
            <a:ext cx="319816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828986" y="1861872"/>
            <a:ext cx="3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QS?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304573" y="1967697"/>
            <a:ext cx="2445866" cy="355840"/>
            <a:chOff x="4864018" y="1396174"/>
            <a:chExt cx="2445866" cy="355840"/>
          </a:xfrm>
        </p:grpSpPr>
        <p:sp>
          <p:nvSpPr>
            <p:cNvPr id="127" name="Freeform 126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6006878" y="2028580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2" name="Rectangle 141"/>
          <p:cNvSpPr/>
          <p:nvPr/>
        </p:nvSpPr>
        <p:spPr>
          <a:xfrm>
            <a:off x="6729886" y="2037355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3" name="Rectangle 142"/>
          <p:cNvSpPr/>
          <p:nvPr/>
        </p:nvSpPr>
        <p:spPr>
          <a:xfrm>
            <a:off x="5520984" y="200921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4" name="Rectangle 143"/>
          <p:cNvSpPr/>
          <p:nvPr/>
        </p:nvSpPr>
        <p:spPr>
          <a:xfrm>
            <a:off x="7235214" y="2026118"/>
            <a:ext cx="359174" cy="287562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1" name="Rectangular Callout 170"/>
          <p:cNvSpPr/>
          <p:nvPr/>
        </p:nvSpPr>
        <p:spPr>
          <a:xfrm>
            <a:off x="1975699" y="920230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Rectangle 171"/>
          <p:cNvSpPr/>
          <p:nvPr/>
        </p:nvSpPr>
        <p:spPr>
          <a:xfrm>
            <a:off x="2045564" y="99376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3" name="Rectangle 172"/>
          <p:cNvSpPr/>
          <p:nvPr/>
        </p:nvSpPr>
        <p:spPr>
          <a:xfrm>
            <a:off x="2829267" y="99376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4" name="Rectangle 173"/>
          <p:cNvSpPr/>
          <p:nvPr/>
        </p:nvSpPr>
        <p:spPr>
          <a:xfrm>
            <a:off x="1968241" y="94059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772044" y="94059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Rectangular Callout 175"/>
          <p:cNvSpPr/>
          <p:nvPr/>
        </p:nvSpPr>
        <p:spPr>
          <a:xfrm>
            <a:off x="5075796" y="971582"/>
            <a:ext cx="1672817" cy="418447"/>
          </a:xfrm>
          <a:prstGeom prst="wedgeRectCallout">
            <a:avLst>
              <a:gd name="adj1" fmla="val -26341"/>
              <a:gd name="adj2" fmla="val 1028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7" name="Rectangle 176"/>
          <p:cNvSpPr/>
          <p:nvPr/>
        </p:nvSpPr>
        <p:spPr>
          <a:xfrm>
            <a:off x="5145661" y="10451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8" name="Rectangle 177"/>
          <p:cNvSpPr/>
          <p:nvPr/>
        </p:nvSpPr>
        <p:spPr>
          <a:xfrm>
            <a:off x="5929364" y="10451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5096913" y="99194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5872141" y="99194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2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500"/>
                            </p:stCondLst>
                            <p:childTnLst>
                              <p:par>
                                <p:cTn id="3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00"/>
                            </p:stCondLst>
                            <p:childTnLst>
                              <p:par>
                                <p:cTn id="4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00"/>
                            </p:stCondLst>
                            <p:childTnLst>
                              <p:par>
                                <p:cTn id="4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500"/>
                            </p:stCondLst>
                            <p:childTnLst>
                              <p:par>
                                <p:cTn id="5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5" fill="hold">
                            <p:stCondLst>
                              <p:cond delay="500"/>
                            </p:stCondLst>
                            <p:childTnLst>
                              <p:par>
                                <p:cTn id="7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4" fill="hold">
                      <p:stCondLst>
                        <p:cond delay="indefinite"/>
                      </p:stCondLst>
                      <p:childTnLst>
                        <p:par>
                          <p:cTn id="765" fill="hold">
                            <p:stCondLst>
                              <p:cond delay="0"/>
                            </p:stCondLst>
                            <p:childTnLst>
                              <p:par>
                                <p:cTn id="7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500"/>
                            </p:stCondLst>
                            <p:childTnLst>
                              <p:par>
                                <p:cTn id="7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8" fill="hold">
                      <p:stCondLst>
                        <p:cond delay="indefinite"/>
                      </p:stCondLst>
                      <p:childTnLst>
                        <p:par>
                          <p:cTn id="819" fill="hold">
                            <p:stCondLst>
                              <p:cond delay="0"/>
                            </p:stCondLst>
                            <p:childTnLst>
                              <p:par>
                                <p:cTn id="8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00"/>
                            </p:stCondLst>
                            <p:childTnLst>
                              <p:par>
                                <p:cTn id="8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500"/>
                            </p:stCondLst>
                            <p:childTnLst>
                              <p:par>
                                <p:cTn id="8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111" grpId="0"/>
      <p:bldP spid="112" grpId="0"/>
      <p:bldP spid="113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45" grpId="0"/>
      <p:bldP spid="146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7" grpId="0"/>
      <p:bldP spid="158" grpId="0"/>
      <p:bldP spid="159" grpId="0"/>
      <p:bldP spid="160" grpId="0"/>
      <p:bldP spid="161" grpId="0"/>
      <p:bldP spid="162" grpId="0"/>
      <p:bldP spid="164" grpId="0"/>
      <p:bldP spid="165" grpId="0"/>
      <p:bldP spid="166" grpId="0"/>
      <p:bldP spid="167" grpId="0"/>
      <p:bldP spid="169" grpId="0"/>
      <p:bldP spid="170" grpId="0"/>
      <p:bldP spid="182" grpId="0" animBg="1"/>
      <p:bldP spid="183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uiExpand="1" build="p"/>
      <p:bldP spid="8" grpId="0" animBg="1"/>
      <p:bldP spid="8" grpId="1" animBg="1"/>
      <p:bldP spid="15" grpId="0" animBg="1"/>
      <p:bldP spid="15" grpId="1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2" grpId="1"/>
      <p:bldP spid="43" grpId="0"/>
      <p:bldP spid="43" grpId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/>
      <p:bldP spid="48" grpId="1"/>
      <p:bldP spid="49" grpId="0" animBg="1"/>
      <p:bldP spid="49" grpId="1" animBg="1"/>
      <p:bldP spid="50" grpId="0"/>
      <p:bldP spid="50" grpId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124" grpId="0" animBg="1"/>
      <p:bldP spid="124" grpId="1" animBg="1"/>
      <p:bldP spid="125" grpId="0"/>
      <p:bldP spid="125" grpId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/>
      <p:bldP spid="174" grpId="1"/>
      <p:bldP spid="175" grpId="0"/>
      <p:bldP spid="175" grpId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/>
      <p:bldP spid="179" grpId="1"/>
      <p:bldP spid="180" grpId="0"/>
      <p:bldP spid="18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524602" y="612572"/>
            <a:ext cx="2191621" cy="1650456"/>
            <a:chOff x="6556884" y="-689086"/>
            <a:chExt cx="2191621" cy="1650456"/>
          </a:xfrm>
        </p:grpSpPr>
        <p:grpSp>
          <p:nvGrpSpPr>
            <p:cNvPr id="76" name="Group 75"/>
            <p:cNvGrpSpPr/>
            <p:nvPr/>
          </p:nvGrpSpPr>
          <p:grpSpPr>
            <a:xfrm>
              <a:off x="6556884" y="-689086"/>
              <a:ext cx="2191621" cy="1650456"/>
              <a:chOff x="6586062" y="266952"/>
              <a:chExt cx="2191621" cy="1650456"/>
            </a:xfrm>
          </p:grpSpPr>
          <p:sp>
            <p:nvSpPr>
              <p:cNvPr id="81" name="Parallelogram 80"/>
              <p:cNvSpPr/>
              <p:nvPr/>
            </p:nvSpPr>
            <p:spPr bwMode="auto">
              <a:xfrm>
                <a:off x="6868905" y="443832"/>
                <a:ext cx="1617974" cy="1216522"/>
              </a:xfrm>
              <a:prstGeom prst="parallelogram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Rounded MT Bold" pitchFamily="34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 bwMode="auto">
              <a:xfrm flipV="1">
                <a:off x="6851053" y="443832"/>
                <a:ext cx="1635826" cy="1221540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 bwMode="auto">
              <a:xfrm>
                <a:off x="7176306" y="441987"/>
                <a:ext cx="1007387" cy="1216258"/>
              </a:xfrm>
              <a:prstGeom prst="line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84" name="Rectangle 83"/>
              <p:cNvSpPr/>
              <p:nvPr/>
            </p:nvSpPr>
            <p:spPr>
              <a:xfrm>
                <a:off x="6805357" y="272710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586062" y="1529328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021256" y="1578854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391466" y="266952"/>
                <a:ext cx="386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20700" algn="l"/>
                  </a:tabLst>
                </a:pP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S</a:t>
                </a:r>
                <a:endParaRPr lang="en-IN" sz="1600" b="1" dirty="0"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>
              <a:off x="6908454" y="98564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 bwMode="auto">
            <a:xfrm>
              <a:off x="8218263" y="98548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 rot="16200000">
              <a:off x="7387254" y="714626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16200000">
              <a:off x="7650758" y="-512206"/>
              <a:ext cx="183620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Rounded Rectangle 1"/>
          <p:cNvSpPr/>
          <p:nvPr/>
        </p:nvSpPr>
        <p:spPr>
          <a:xfrm>
            <a:off x="4805621" y="2157966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5460622" y="2135262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1611192" y="2565835"/>
            <a:ext cx="1447570" cy="86428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80551" y="1173308"/>
            <a:ext cx="5862810" cy="378863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496777" y="627472"/>
                <a:ext cx="7151744" cy="939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0" indent="-342900" algn="l" eaLnBrk="0" hangingPunct="0">
                  <a:buAutoNum type="arabicPeriod" startAt="10"/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Find the area of a rhombus if its vertices are </a:t>
                </a:r>
              </a:p>
              <a:p>
                <a:pPr lvl="0"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	</a:t>
                </a: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(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3, 0) , (4, 5) </a:t>
                </a: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(–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1 ,4) and (–2 , –1) taken in order.</a:t>
                </a:r>
              </a:p>
              <a:p>
                <a:pPr algn="l" eaLnBrk="0" hangingPunct="0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	</a:t>
                </a:r>
                <a:r>
                  <a:rPr lang="en-US" sz="1600" b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[</a:t>
                </a:r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Hint : Area of a rhombus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ker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1600" b="1" i="1" kern="0">
                        <a:solidFill>
                          <a:srgbClr val="0000FF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600" b="1" kern="0" dirty="0">
                    <a:solidFill>
                      <a:srgbClr val="0000FF"/>
                    </a:solidFill>
                    <a:latin typeface="Bookman Old Style" pitchFamily="18" charset="0"/>
                  </a:rPr>
                  <a:t>( product of its diagonals)]</a:t>
                </a:r>
              </a:p>
            </p:txBody>
          </p:sp>
        </mc:Choice>
        <mc:Fallback xmlns="">
          <p:sp>
            <p:nvSpPr>
              <p:cNvPr id="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6777" y="627472"/>
                <a:ext cx="7151744" cy="939231"/>
              </a:xfrm>
              <a:prstGeom prst="rect">
                <a:avLst/>
              </a:prstGeom>
              <a:blipFill rotWithShape="1">
                <a:blip r:embed="rId2"/>
                <a:stretch>
                  <a:fillRect l="-341" t="-1948" b="-194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516655" y="1611608"/>
            <a:ext cx="5533308" cy="338554"/>
            <a:chOff x="516655" y="1837233"/>
            <a:chExt cx="5533308" cy="338554"/>
          </a:xfrm>
        </p:grpSpPr>
        <p:sp>
          <p:nvSpPr>
            <p:cNvPr id="9" name="Rectangle 8"/>
            <p:cNvSpPr/>
            <p:nvPr/>
          </p:nvSpPr>
          <p:spPr>
            <a:xfrm>
              <a:off x="516655" y="1837233"/>
              <a:ext cx="5886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Sol.</a:t>
              </a:r>
              <a:endParaRPr lang="en-IN" sz="1600" b="1" dirty="0">
                <a:latin typeface="Bookman Old Style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2848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86970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20650" y="1837233"/>
              <a:ext cx="533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(3,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63550" y="1837233"/>
              <a:ext cx="8001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0),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9826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53826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04470" y="1837233"/>
              <a:ext cx="64979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(4,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90655" y="1837233"/>
              <a:ext cx="5578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5),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72502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26502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90249" y="1837233"/>
              <a:ext cx="6348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(–1,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25002" y="1837233"/>
              <a:ext cx="8001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4),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08931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S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62931" y="1837233"/>
              <a:ext cx="386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35650" y="1837233"/>
              <a:ext cx="7353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(–2,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492066" y="1837233"/>
              <a:ext cx="5578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</a:tabLst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–1)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6" name="AutoShape 30"/>
          <p:cNvSpPr>
            <a:spLocks noChangeArrowheads="1"/>
          </p:cNvSpPr>
          <p:nvPr/>
        </p:nvSpPr>
        <p:spPr bwMode="auto">
          <a:xfrm>
            <a:off x="1368369" y="4021624"/>
            <a:ext cx="4258637" cy="40486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77777" y="211339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54900" y="2098003"/>
            <a:ext cx="26212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Area of rhombus ABCD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59519" y="211339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9387" y="1990605"/>
            <a:ext cx="441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233427" y="228046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192403" y="223468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80090" y="2101325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76521" y="2101325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59263" y="2101325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10793" y="2101325"/>
            <a:ext cx="413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i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d</a:t>
            </a:r>
            <a:r>
              <a:rPr lang="en-US" sz="1600" b="1" baseline="-25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59519" y="2731459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43984" y="2608672"/>
            <a:ext cx="441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211199" y="2898533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177318" y="2862277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81662" y="2709008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038192" y="270900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58919" y="270900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11859" y="2709008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861059" y="270900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519886" y="270900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59519" y="3218421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20080" y="3218421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457758" y="3203032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9384" y="320303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933533" y="3203032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162934" y="320303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859519" y="3595981"/>
            <a:ext cx="9170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=   24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681308" y="2654859"/>
            <a:ext cx="1307339" cy="34442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Rounded Rectangle 57"/>
          <p:cNvSpPr/>
          <p:nvPr/>
        </p:nvSpPr>
        <p:spPr>
          <a:xfrm>
            <a:off x="1702328" y="3037392"/>
            <a:ext cx="1286319" cy="31311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9" name="Group 58"/>
          <p:cNvGrpSpPr/>
          <p:nvPr/>
        </p:nvGrpSpPr>
        <p:grpSpPr>
          <a:xfrm>
            <a:off x="1673187" y="2653780"/>
            <a:ext cx="1391430" cy="746990"/>
            <a:chOff x="1588401" y="3406229"/>
            <a:chExt cx="1391430" cy="746990"/>
          </a:xfrm>
        </p:grpSpPr>
        <p:sp>
          <p:nvSpPr>
            <p:cNvPr id="60" name="Rectangle 59"/>
            <p:cNvSpPr/>
            <p:nvPr/>
          </p:nvSpPr>
          <p:spPr>
            <a:xfrm>
              <a:off x="1588401" y="3406229"/>
              <a:ext cx="4138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d</a:t>
              </a:r>
              <a:r>
                <a:rPr lang="en-US" sz="1600" b="1" baseline="-25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950720" y="3421618"/>
              <a:ext cx="3884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2548502" y="3457606"/>
              <a:ext cx="320821" cy="260229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  <a:gd name="connsiteX0" fmla="*/ 0 w 3887112"/>
                <a:gd name="connsiteY0" fmla="*/ 201275 h 374650"/>
                <a:gd name="connsiteX1" fmla="*/ 77112 w 3887112"/>
                <a:gd name="connsiteY1" fmla="*/ 374650 h 374650"/>
                <a:gd name="connsiteX2" fmla="*/ 223162 w 3887112"/>
                <a:gd name="connsiteY2" fmla="*/ 0 h 374650"/>
                <a:gd name="connsiteX3" fmla="*/ 3887112 w 3887112"/>
                <a:gd name="connsiteY3" fmla="*/ 0 h 374650"/>
                <a:gd name="connsiteX0" fmla="*/ 0 w 3960107"/>
                <a:gd name="connsiteY0" fmla="*/ 185544 h 374650"/>
                <a:gd name="connsiteX1" fmla="*/ 150107 w 3960107"/>
                <a:gd name="connsiteY1" fmla="*/ 374650 h 374650"/>
                <a:gd name="connsiteX2" fmla="*/ 296157 w 3960107"/>
                <a:gd name="connsiteY2" fmla="*/ 0 h 374650"/>
                <a:gd name="connsiteX3" fmla="*/ 3960107 w 3960107"/>
                <a:gd name="connsiteY3" fmla="*/ 0 h 374650"/>
                <a:gd name="connsiteX0" fmla="*/ 0 w 4005026"/>
                <a:gd name="connsiteY0" fmla="*/ 188167 h 374650"/>
                <a:gd name="connsiteX1" fmla="*/ 195026 w 4005026"/>
                <a:gd name="connsiteY1" fmla="*/ 374650 h 374650"/>
                <a:gd name="connsiteX2" fmla="*/ 341076 w 4005026"/>
                <a:gd name="connsiteY2" fmla="*/ 0 h 374650"/>
                <a:gd name="connsiteX3" fmla="*/ 4005026 w 4005026"/>
                <a:gd name="connsiteY3" fmla="*/ 0 h 374650"/>
                <a:gd name="connsiteX0" fmla="*/ 0 w 4346782"/>
                <a:gd name="connsiteY0" fmla="*/ 205645 h 374650"/>
                <a:gd name="connsiteX1" fmla="*/ 536782 w 4346782"/>
                <a:gd name="connsiteY1" fmla="*/ 374650 h 374650"/>
                <a:gd name="connsiteX2" fmla="*/ 682832 w 4346782"/>
                <a:gd name="connsiteY2" fmla="*/ 0 h 374650"/>
                <a:gd name="connsiteX3" fmla="*/ 4346782 w 4346782"/>
                <a:gd name="connsiteY3" fmla="*/ 0 h 374650"/>
                <a:gd name="connsiteX0" fmla="*/ 0 w 4346782"/>
                <a:gd name="connsiteY0" fmla="*/ 205645 h 339693"/>
                <a:gd name="connsiteX1" fmla="*/ 579499 w 4346782"/>
                <a:gd name="connsiteY1" fmla="*/ 339693 h 339693"/>
                <a:gd name="connsiteX2" fmla="*/ 682832 w 4346782"/>
                <a:gd name="connsiteY2" fmla="*/ 0 h 339693"/>
                <a:gd name="connsiteX3" fmla="*/ 4346782 w 4346782"/>
                <a:gd name="connsiteY3" fmla="*/ 0 h 339693"/>
                <a:gd name="connsiteX0" fmla="*/ 0 w 4044357"/>
                <a:gd name="connsiteY0" fmla="*/ 184671 h 339693"/>
                <a:gd name="connsiteX1" fmla="*/ 277074 w 4044357"/>
                <a:gd name="connsiteY1" fmla="*/ 339693 h 339693"/>
                <a:gd name="connsiteX2" fmla="*/ 380407 w 4044357"/>
                <a:gd name="connsiteY2" fmla="*/ 0 h 339693"/>
                <a:gd name="connsiteX3" fmla="*/ 4044357 w 4044357"/>
                <a:gd name="connsiteY3" fmla="*/ 0 h 339693"/>
                <a:gd name="connsiteX0" fmla="*/ 0 w 4044357"/>
                <a:gd name="connsiteY0" fmla="*/ 184671 h 339693"/>
                <a:gd name="connsiteX1" fmla="*/ 277074 w 4044357"/>
                <a:gd name="connsiteY1" fmla="*/ 339693 h 339693"/>
                <a:gd name="connsiteX2" fmla="*/ 380407 w 4044357"/>
                <a:gd name="connsiteY2" fmla="*/ 0 h 339693"/>
                <a:gd name="connsiteX3" fmla="*/ 4044357 w 4044357"/>
                <a:gd name="connsiteY3" fmla="*/ 0 h 339693"/>
                <a:gd name="connsiteX0" fmla="*/ 0 w 3909545"/>
                <a:gd name="connsiteY0" fmla="*/ 163697 h 339693"/>
                <a:gd name="connsiteX1" fmla="*/ 142262 w 3909545"/>
                <a:gd name="connsiteY1" fmla="*/ 339693 h 339693"/>
                <a:gd name="connsiteX2" fmla="*/ 245595 w 3909545"/>
                <a:gd name="connsiteY2" fmla="*/ 0 h 339693"/>
                <a:gd name="connsiteX3" fmla="*/ 3909545 w 3909545"/>
                <a:gd name="connsiteY3" fmla="*/ 0 h 339693"/>
                <a:gd name="connsiteX0" fmla="*/ 0 w 3076373"/>
                <a:gd name="connsiteY0" fmla="*/ 163697 h 339693"/>
                <a:gd name="connsiteX1" fmla="*/ 142262 w 3076373"/>
                <a:gd name="connsiteY1" fmla="*/ 339693 h 339693"/>
                <a:gd name="connsiteX2" fmla="*/ 245595 w 3076373"/>
                <a:gd name="connsiteY2" fmla="*/ 0 h 339693"/>
                <a:gd name="connsiteX3" fmla="*/ 3076373 w 3076373"/>
                <a:gd name="connsiteY3" fmla="*/ 13983 h 339693"/>
                <a:gd name="connsiteX0" fmla="*/ 0 w 2714124"/>
                <a:gd name="connsiteY0" fmla="*/ 163697 h 339693"/>
                <a:gd name="connsiteX1" fmla="*/ 142262 w 2714124"/>
                <a:gd name="connsiteY1" fmla="*/ 339693 h 339693"/>
                <a:gd name="connsiteX2" fmla="*/ 245595 w 2714124"/>
                <a:gd name="connsiteY2" fmla="*/ 0 h 339693"/>
                <a:gd name="connsiteX3" fmla="*/ 2714124 w 2714124"/>
                <a:gd name="connsiteY3" fmla="*/ 13983 h 339693"/>
                <a:gd name="connsiteX0" fmla="*/ 0 w 1335167"/>
                <a:gd name="connsiteY0" fmla="*/ 163697 h 339693"/>
                <a:gd name="connsiteX1" fmla="*/ 142262 w 1335167"/>
                <a:gd name="connsiteY1" fmla="*/ 339693 h 339693"/>
                <a:gd name="connsiteX2" fmla="*/ 245595 w 1335167"/>
                <a:gd name="connsiteY2" fmla="*/ 0 h 339693"/>
                <a:gd name="connsiteX3" fmla="*/ 1335167 w 1335167"/>
                <a:gd name="connsiteY3" fmla="*/ 13983 h 339693"/>
                <a:gd name="connsiteX0" fmla="*/ 0 w 893193"/>
                <a:gd name="connsiteY0" fmla="*/ 170688 h 346684"/>
                <a:gd name="connsiteX1" fmla="*/ 142262 w 893193"/>
                <a:gd name="connsiteY1" fmla="*/ 346684 h 346684"/>
                <a:gd name="connsiteX2" fmla="*/ 245595 w 893193"/>
                <a:gd name="connsiteY2" fmla="*/ 6991 h 346684"/>
                <a:gd name="connsiteX3" fmla="*/ 893193 w 893193"/>
                <a:gd name="connsiteY3" fmla="*/ 0 h 34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93" h="346684">
                  <a:moveTo>
                    <a:pt x="0" y="170688"/>
                  </a:moveTo>
                  <a:cubicBezTo>
                    <a:pt x="54556" y="166430"/>
                    <a:pt x="49904" y="295010"/>
                    <a:pt x="142262" y="346684"/>
                  </a:cubicBezTo>
                  <a:lnTo>
                    <a:pt x="245595" y="6991"/>
                  </a:lnTo>
                  <a:lnTo>
                    <a:pt x="893193" y="0"/>
                  </a:lnTo>
                </a:path>
              </a:pathLst>
            </a:custGeom>
            <a:ln w="1905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607076" y="340622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26076" y="3421618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4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588401" y="3799276"/>
              <a:ext cx="4138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d</a:t>
              </a:r>
              <a:r>
                <a:rPr lang="en-US" sz="1600" b="1" baseline="-25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50720" y="3814665"/>
              <a:ext cx="3884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2538179" y="3827861"/>
              <a:ext cx="320821" cy="260229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  <a:gd name="connsiteX0" fmla="*/ 0 w 3887112"/>
                <a:gd name="connsiteY0" fmla="*/ 201275 h 374650"/>
                <a:gd name="connsiteX1" fmla="*/ 77112 w 3887112"/>
                <a:gd name="connsiteY1" fmla="*/ 374650 h 374650"/>
                <a:gd name="connsiteX2" fmla="*/ 223162 w 3887112"/>
                <a:gd name="connsiteY2" fmla="*/ 0 h 374650"/>
                <a:gd name="connsiteX3" fmla="*/ 3887112 w 3887112"/>
                <a:gd name="connsiteY3" fmla="*/ 0 h 374650"/>
                <a:gd name="connsiteX0" fmla="*/ 0 w 3960107"/>
                <a:gd name="connsiteY0" fmla="*/ 185544 h 374650"/>
                <a:gd name="connsiteX1" fmla="*/ 150107 w 3960107"/>
                <a:gd name="connsiteY1" fmla="*/ 374650 h 374650"/>
                <a:gd name="connsiteX2" fmla="*/ 296157 w 3960107"/>
                <a:gd name="connsiteY2" fmla="*/ 0 h 374650"/>
                <a:gd name="connsiteX3" fmla="*/ 3960107 w 3960107"/>
                <a:gd name="connsiteY3" fmla="*/ 0 h 374650"/>
                <a:gd name="connsiteX0" fmla="*/ 0 w 4005026"/>
                <a:gd name="connsiteY0" fmla="*/ 188167 h 374650"/>
                <a:gd name="connsiteX1" fmla="*/ 195026 w 4005026"/>
                <a:gd name="connsiteY1" fmla="*/ 374650 h 374650"/>
                <a:gd name="connsiteX2" fmla="*/ 341076 w 4005026"/>
                <a:gd name="connsiteY2" fmla="*/ 0 h 374650"/>
                <a:gd name="connsiteX3" fmla="*/ 4005026 w 4005026"/>
                <a:gd name="connsiteY3" fmla="*/ 0 h 374650"/>
                <a:gd name="connsiteX0" fmla="*/ 0 w 4346782"/>
                <a:gd name="connsiteY0" fmla="*/ 205645 h 374650"/>
                <a:gd name="connsiteX1" fmla="*/ 536782 w 4346782"/>
                <a:gd name="connsiteY1" fmla="*/ 374650 h 374650"/>
                <a:gd name="connsiteX2" fmla="*/ 682832 w 4346782"/>
                <a:gd name="connsiteY2" fmla="*/ 0 h 374650"/>
                <a:gd name="connsiteX3" fmla="*/ 4346782 w 4346782"/>
                <a:gd name="connsiteY3" fmla="*/ 0 h 374650"/>
                <a:gd name="connsiteX0" fmla="*/ 0 w 4346782"/>
                <a:gd name="connsiteY0" fmla="*/ 205645 h 339693"/>
                <a:gd name="connsiteX1" fmla="*/ 579499 w 4346782"/>
                <a:gd name="connsiteY1" fmla="*/ 339693 h 339693"/>
                <a:gd name="connsiteX2" fmla="*/ 682832 w 4346782"/>
                <a:gd name="connsiteY2" fmla="*/ 0 h 339693"/>
                <a:gd name="connsiteX3" fmla="*/ 4346782 w 4346782"/>
                <a:gd name="connsiteY3" fmla="*/ 0 h 339693"/>
                <a:gd name="connsiteX0" fmla="*/ 0 w 4044357"/>
                <a:gd name="connsiteY0" fmla="*/ 184671 h 339693"/>
                <a:gd name="connsiteX1" fmla="*/ 277074 w 4044357"/>
                <a:gd name="connsiteY1" fmla="*/ 339693 h 339693"/>
                <a:gd name="connsiteX2" fmla="*/ 380407 w 4044357"/>
                <a:gd name="connsiteY2" fmla="*/ 0 h 339693"/>
                <a:gd name="connsiteX3" fmla="*/ 4044357 w 4044357"/>
                <a:gd name="connsiteY3" fmla="*/ 0 h 339693"/>
                <a:gd name="connsiteX0" fmla="*/ 0 w 4044357"/>
                <a:gd name="connsiteY0" fmla="*/ 184671 h 339693"/>
                <a:gd name="connsiteX1" fmla="*/ 277074 w 4044357"/>
                <a:gd name="connsiteY1" fmla="*/ 339693 h 339693"/>
                <a:gd name="connsiteX2" fmla="*/ 380407 w 4044357"/>
                <a:gd name="connsiteY2" fmla="*/ 0 h 339693"/>
                <a:gd name="connsiteX3" fmla="*/ 4044357 w 4044357"/>
                <a:gd name="connsiteY3" fmla="*/ 0 h 339693"/>
                <a:gd name="connsiteX0" fmla="*/ 0 w 3909545"/>
                <a:gd name="connsiteY0" fmla="*/ 163697 h 339693"/>
                <a:gd name="connsiteX1" fmla="*/ 142262 w 3909545"/>
                <a:gd name="connsiteY1" fmla="*/ 339693 h 339693"/>
                <a:gd name="connsiteX2" fmla="*/ 245595 w 3909545"/>
                <a:gd name="connsiteY2" fmla="*/ 0 h 339693"/>
                <a:gd name="connsiteX3" fmla="*/ 3909545 w 3909545"/>
                <a:gd name="connsiteY3" fmla="*/ 0 h 339693"/>
                <a:gd name="connsiteX0" fmla="*/ 0 w 3076373"/>
                <a:gd name="connsiteY0" fmla="*/ 163697 h 339693"/>
                <a:gd name="connsiteX1" fmla="*/ 142262 w 3076373"/>
                <a:gd name="connsiteY1" fmla="*/ 339693 h 339693"/>
                <a:gd name="connsiteX2" fmla="*/ 245595 w 3076373"/>
                <a:gd name="connsiteY2" fmla="*/ 0 h 339693"/>
                <a:gd name="connsiteX3" fmla="*/ 3076373 w 3076373"/>
                <a:gd name="connsiteY3" fmla="*/ 13983 h 339693"/>
                <a:gd name="connsiteX0" fmla="*/ 0 w 2714124"/>
                <a:gd name="connsiteY0" fmla="*/ 163697 h 339693"/>
                <a:gd name="connsiteX1" fmla="*/ 142262 w 2714124"/>
                <a:gd name="connsiteY1" fmla="*/ 339693 h 339693"/>
                <a:gd name="connsiteX2" fmla="*/ 245595 w 2714124"/>
                <a:gd name="connsiteY2" fmla="*/ 0 h 339693"/>
                <a:gd name="connsiteX3" fmla="*/ 2714124 w 2714124"/>
                <a:gd name="connsiteY3" fmla="*/ 13983 h 339693"/>
                <a:gd name="connsiteX0" fmla="*/ 0 w 1335167"/>
                <a:gd name="connsiteY0" fmla="*/ 163697 h 339693"/>
                <a:gd name="connsiteX1" fmla="*/ 142262 w 1335167"/>
                <a:gd name="connsiteY1" fmla="*/ 339693 h 339693"/>
                <a:gd name="connsiteX2" fmla="*/ 245595 w 1335167"/>
                <a:gd name="connsiteY2" fmla="*/ 0 h 339693"/>
                <a:gd name="connsiteX3" fmla="*/ 1335167 w 1335167"/>
                <a:gd name="connsiteY3" fmla="*/ 13983 h 339693"/>
                <a:gd name="connsiteX0" fmla="*/ 0 w 893193"/>
                <a:gd name="connsiteY0" fmla="*/ 170688 h 346684"/>
                <a:gd name="connsiteX1" fmla="*/ 142262 w 893193"/>
                <a:gd name="connsiteY1" fmla="*/ 346684 h 346684"/>
                <a:gd name="connsiteX2" fmla="*/ 245595 w 893193"/>
                <a:gd name="connsiteY2" fmla="*/ 6991 h 346684"/>
                <a:gd name="connsiteX3" fmla="*/ 893193 w 893193"/>
                <a:gd name="connsiteY3" fmla="*/ 0 h 346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3193" h="346684">
                  <a:moveTo>
                    <a:pt x="0" y="170688"/>
                  </a:moveTo>
                  <a:cubicBezTo>
                    <a:pt x="54556" y="166430"/>
                    <a:pt x="49904" y="295010"/>
                    <a:pt x="142262" y="346684"/>
                  </a:cubicBezTo>
                  <a:lnTo>
                    <a:pt x="245595" y="6991"/>
                  </a:lnTo>
                  <a:lnTo>
                    <a:pt x="893193" y="0"/>
                  </a:lnTo>
                </a:path>
              </a:pathLst>
            </a:custGeom>
            <a:ln w="1905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207005" y="3790950"/>
              <a:ext cx="7728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6   2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69" name="Line 8"/>
          <p:cNvSpPr>
            <a:spLocks noChangeShapeType="1"/>
          </p:cNvSpPr>
          <p:nvPr/>
        </p:nvSpPr>
        <p:spPr bwMode="auto">
          <a:xfrm flipV="1">
            <a:off x="4233407" y="2978694"/>
            <a:ext cx="156125" cy="13262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70" name="Line 8"/>
          <p:cNvSpPr>
            <a:spLocks noChangeShapeType="1"/>
          </p:cNvSpPr>
          <p:nvPr/>
        </p:nvSpPr>
        <p:spPr bwMode="auto">
          <a:xfrm flipV="1">
            <a:off x="4718497" y="2832172"/>
            <a:ext cx="206669" cy="1185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4646163" y="2544014"/>
            <a:ext cx="376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IN" sz="14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Freeform 71"/>
          <p:cNvSpPr/>
          <p:nvPr/>
        </p:nvSpPr>
        <p:spPr bwMode="auto">
          <a:xfrm>
            <a:off x="4974328" y="2748507"/>
            <a:ext cx="3206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  <a:gd name="connsiteX0" fmla="*/ 0 w 320673"/>
              <a:gd name="connsiteY0" fmla="*/ 171450 h 259556"/>
              <a:gd name="connsiteX1" fmla="*/ 40481 w 320673"/>
              <a:gd name="connsiteY1" fmla="*/ 154781 h 259556"/>
              <a:gd name="connsiteX2" fmla="*/ 80962 w 320673"/>
              <a:gd name="connsiteY2" fmla="*/ 259556 h 259556"/>
              <a:gd name="connsiteX3" fmla="*/ 150018 w 320673"/>
              <a:gd name="connsiteY3" fmla="*/ 0 h 259556"/>
              <a:gd name="connsiteX4" fmla="*/ 320673 w 3206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3206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75" name="Freeform 74"/>
          <p:cNvSpPr/>
          <p:nvPr/>
        </p:nvSpPr>
        <p:spPr bwMode="auto">
          <a:xfrm>
            <a:off x="5783313" y="2748507"/>
            <a:ext cx="320673" cy="259556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1600199"/>
              <a:gd name="connsiteY0" fmla="*/ 171450 h 259556"/>
              <a:gd name="connsiteX1" fmla="*/ 40481 w 1600199"/>
              <a:gd name="connsiteY1" fmla="*/ 154781 h 259556"/>
              <a:gd name="connsiteX2" fmla="*/ 80962 w 1600199"/>
              <a:gd name="connsiteY2" fmla="*/ 259556 h 259556"/>
              <a:gd name="connsiteX3" fmla="*/ 150018 w 1600199"/>
              <a:gd name="connsiteY3" fmla="*/ 0 h 259556"/>
              <a:gd name="connsiteX4" fmla="*/ 1600199 w 1600199"/>
              <a:gd name="connsiteY4" fmla="*/ 3175 h 259556"/>
              <a:gd name="connsiteX0" fmla="*/ 0 w 1603374"/>
              <a:gd name="connsiteY0" fmla="*/ 177800 h 265906"/>
              <a:gd name="connsiteX1" fmla="*/ 40481 w 1603374"/>
              <a:gd name="connsiteY1" fmla="*/ 161131 h 265906"/>
              <a:gd name="connsiteX2" fmla="*/ 80962 w 1603374"/>
              <a:gd name="connsiteY2" fmla="*/ 265906 h 265906"/>
              <a:gd name="connsiteX3" fmla="*/ 150018 w 1603374"/>
              <a:gd name="connsiteY3" fmla="*/ 6350 h 265906"/>
              <a:gd name="connsiteX4" fmla="*/ 1603374 w 1603374"/>
              <a:gd name="connsiteY4" fmla="*/ 0 h 265906"/>
              <a:gd name="connsiteX0" fmla="*/ 0 w 1606549"/>
              <a:gd name="connsiteY0" fmla="*/ 180975 h 269081"/>
              <a:gd name="connsiteX1" fmla="*/ 40481 w 1606549"/>
              <a:gd name="connsiteY1" fmla="*/ 164306 h 269081"/>
              <a:gd name="connsiteX2" fmla="*/ 80962 w 1606549"/>
              <a:gd name="connsiteY2" fmla="*/ 269081 h 269081"/>
              <a:gd name="connsiteX3" fmla="*/ 150018 w 1606549"/>
              <a:gd name="connsiteY3" fmla="*/ 9525 h 269081"/>
              <a:gd name="connsiteX4" fmla="*/ 1606549 w 1606549"/>
              <a:gd name="connsiteY4" fmla="*/ 0 h 269081"/>
              <a:gd name="connsiteX0" fmla="*/ 0 w 1606549"/>
              <a:gd name="connsiteY0" fmla="*/ 171450 h 259556"/>
              <a:gd name="connsiteX1" fmla="*/ 40481 w 1606549"/>
              <a:gd name="connsiteY1" fmla="*/ 154781 h 259556"/>
              <a:gd name="connsiteX2" fmla="*/ 80962 w 1606549"/>
              <a:gd name="connsiteY2" fmla="*/ 259556 h 259556"/>
              <a:gd name="connsiteX3" fmla="*/ 150018 w 1606549"/>
              <a:gd name="connsiteY3" fmla="*/ 0 h 259556"/>
              <a:gd name="connsiteX4" fmla="*/ 1606549 w 1606549"/>
              <a:gd name="connsiteY4" fmla="*/ 0 h 259556"/>
              <a:gd name="connsiteX0" fmla="*/ 0 w 2478087"/>
              <a:gd name="connsiteY0" fmla="*/ 171450 h 259556"/>
              <a:gd name="connsiteX1" fmla="*/ 40481 w 2478087"/>
              <a:gd name="connsiteY1" fmla="*/ 154781 h 259556"/>
              <a:gd name="connsiteX2" fmla="*/ 80962 w 2478087"/>
              <a:gd name="connsiteY2" fmla="*/ 259556 h 259556"/>
              <a:gd name="connsiteX3" fmla="*/ 150018 w 2478087"/>
              <a:gd name="connsiteY3" fmla="*/ 0 h 259556"/>
              <a:gd name="connsiteX4" fmla="*/ 2478087 w 2478087"/>
              <a:gd name="connsiteY4" fmla="*/ 0 h 259556"/>
              <a:gd name="connsiteX0" fmla="*/ 0 w 2801937"/>
              <a:gd name="connsiteY0" fmla="*/ 171450 h 259556"/>
              <a:gd name="connsiteX1" fmla="*/ 40481 w 2801937"/>
              <a:gd name="connsiteY1" fmla="*/ 154781 h 259556"/>
              <a:gd name="connsiteX2" fmla="*/ 80962 w 2801937"/>
              <a:gd name="connsiteY2" fmla="*/ 259556 h 259556"/>
              <a:gd name="connsiteX3" fmla="*/ 150018 w 2801937"/>
              <a:gd name="connsiteY3" fmla="*/ 0 h 259556"/>
              <a:gd name="connsiteX4" fmla="*/ 2801937 w 2801937"/>
              <a:gd name="connsiteY4" fmla="*/ 0 h 259556"/>
              <a:gd name="connsiteX0" fmla="*/ 0 w 2490787"/>
              <a:gd name="connsiteY0" fmla="*/ 171450 h 259556"/>
              <a:gd name="connsiteX1" fmla="*/ 40481 w 2490787"/>
              <a:gd name="connsiteY1" fmla="*/ 154781 h 259556"/>
              <a:gd name="connsiteX2" fmla="*/ 80962 w 2490787"/>
              <a:gd name="connsiteY2" fmla="*/ 259556 h 259556"/>
              <a:gd name="connsiteX3" fmla="*/ 150018 w 2490787"/>
              <a:gd name="connsiteY3" fmla="*/ 0 h 259556"/>
              <a:gd name="connsiteX4" fmla="*/ 2490787 w 2490787"/>
              <a:gd name="connsiteY4" fmla="*/ 0 h 259556"/>
              <a:gd name="connsiteX0" fmla="*/ 0 w 1109662"/>
              <a:gd name="connsiteY0" fmla="*/ 176212 h 264318"/>
              <a:gd name="connsiteX1" fmla="*/ 40481 w 1109662"/>
              <a:gd name="connsiteY1" fmla="*/ 159543 h 264318"/>
              <a:gd name="connsiteX2" fmla="*/ 80962 w 1109662"/>
              <a:gd name="connsiteY2" fmla="*/ 264318 h 264318"/>
              <a:gd name="connsiteX3" fmla="*/ 150018 w 1109662"/>
              <a:gd name="connsiteY3" fmla="*/ 4762 h 264318"/>
              <a:gd name="connsiteX4" fmla="*/ 1109662 w 1109662"/>
              <a:gd name="connsiteY4" fmla="*/ 0 h 264318"/>
              <a:gd name="connsiteX0" fmla="*/ 0 w 1114424"/>
              <a:gd name="connsiteY0" fmla="*/ 171450 h 259556"/>
              <a:gd name="connsiteX1" fmla="*/ 40481 w 1114424"/>
              <a:gd name="connsiteY1" fmla="*/ 154781 h 259556"/>
              <a:gd name="connsiteX2" fmla="*/ 80962 w 1114424"/>
              <a:gd name="connsiteY2" fmla="*/ 259556 h 259556"/>
              <a:gd name="connsiteX3" fmla="*/ 150018 w 1114424"/>
              <a:gd name="connsiteY3" fmla="*/ 0 h 259556"/>
              <a:gd name="connsiteX4" fmla="*/ 1114424 w 1114424"/>
              <a:gd name="connsiteY4" fmla="*/ 4763 h 259556"/>
              <a:gd name="connsiteX0" fmla="*/ 0 w 1090611"/>
              <a:gd name="connsiteY0" fmla="*/ 171450 h 259556"/>
              <a:gd name="connsiteX1" fmla="*/ 40481 w 1090611"/>
              <a:gd name="connsiteY1" fmla="*/ 154781 h 259556"/>
              <a:gd name="connsiteX2" fmla="*/ 80962 w 1090611"/>
              <a:gd name="connsiteY2" fmla="*/ 259556 h 259556"/>
              <a:gd name="connsiteX3" fmla="*/ 150018 w 1090611"/>
              <a:gd name="connsiteY3" fmla="*/ 0 h 259556"/>
              <a:gd name="connsiteX4" fmla="*/ 1090611 w 1090611"/>
              <a:gd name="connsiteY4" fmla="*/ 1 h 259556"/>
              <a:gd name="connsiteX0" fmla="*/ 0 w 1909761"/>
              <a:gd name="connsiteY0" fmla="*/ 171450 h 259556"/>
              <a:gd name="connsiteX1" fmla="*/ 40481 w 1909761"/>
              <a:gd name="connsiteY1" fmla="*/ 154781 h 259556"/>
              <a:gd name="connsiteX2" fmla="*/ 80962 w 1909761"/>
              <a:gd name="connsiteY2" fmla="*/ 259556 h 259556"/>
              <a:gd name="connsiteX3" fmla="*/ 150018 w 1909761"/>
              <a:gd name="connsiteY3" fmla="*/ 0 h 259556"/>
              <a:gd name="connsiteX4" fmla="*/ 1909761 w 1909761"/>
              <a:gd name="connsiteY4" fmla="*/ 1 h 259556"/>
              <a:gd name="connsiteX0" fmla="*/ 0 w 1438273"/>
              <a:gd name="connsiteY0" fmla="*/ 171450 h 259556"/>
              <a:gd name="connsiteX1" fmla="*/ 40481 w 1438273"/>
              <a:gd name="connsiteY1" fmla="*/ 154781 h 259556"/>
              <a:gd name="connsiteX2" fmla="*/ 80962 w 1438273"/>
              <a:gd name="connsiteY2" fmla="*/ 259556 h 259556"/>
              <a:gd name="connsiteX3" fmla="*/ 150018 w 1438273"/>
              <a:gd name="connsiteY3" fmla="*/ 0 h 259556"/>
              <a:gd name="connsiteX4" fmla="*/ 1438273 w 1438273"/>
              <a:gd name="connsiteY4" fmla="*/ 1 h 259556"/>
              <a:gd name="connsiteX0" fmla="*/ 0 w 977898"/>
              <a:gd name="connsiteY0" fmla="*/ 171450 h 259556"/>
              <a:gd name="connsiteX1" fmla="*/ 40481 w 977898"/>
              <a:gd name="connsiteY1" fmla="*/ 154781 h 259556"/>
              <a:gd name="connsiteX2" fmla="*/ 80962 w 977898"/>
              <a:gd name="connsiteY2" fmla="*/ 259556 h 259556"/>
              <a:gd name="connsiteX3" fmla="*/ 150018 w 977898"/>
              <a:gd name="connsiteY3" fmla="*/ 0 h 259556"/>
              <a:gd name="connsiteX4" fmla="*/ 977898 w 977898"/>
              <a:gd name="connsiteY4" fmla="*/ 1 h 259556"/>
              <a:gd name="connsiteX0" fmla="*/ 0 w 482598"/>
              <a:gd name="connsiteY0" fmla="*/ 171450 h 259556"/>
              <a:gd name="connsiteX1" fmla="*/ 40481 w 482598"/>
              <a:gd name="connsiteY1" fmla="*/ 154781 h 259556"/>
              <a:gd name="connsiteX2" fmla="*/ 80962 w 482598"/>
              <a:gd name="connsiteY2" fmla="*/ 259556 h 259556"/>
              <a:gd name="connsiteX3" fmla="*/ 150018 w 482598"/>
              <a:gd name="connsiteY3" fmla="*/ 0 h 259556"/>
              <a:gd name="connsiteX4" fmla="*/ 482598 w 482598"/>
              <a:gd name="connsiteY4" fmla="*/ 1 h 259556"/>
              <a:gd name="connsiteX0" fmla="*/ 0 w 320673"/>
              <a:gd name="connsiteY0" fmla="*/ 171450 h 259556"/>
              <a:gd name="connsiteX1" fmla="*/ 40481 w 320673"/>
              <a:gd name="connsiteY1" fmla="*/ 154781 h 259556"/>
              <a:gd name="connsiteX2" fmla="*/ 80962 w 320673"/>
              <a:gd name="connsiteY2" fmla="*/ 259556 h 259556"/>
              <a:gd name="connsiteX3" fmla="*/ 150018 w 320673"/>
              <a:gd name="connsiteY3" fmla="*/ 0 h 259556"/>
              <a:gd name="connsiteX4" fmla="*/ 320673 w 320673"/>
              <a:gd name="connsiteY4" fmla="*/ 1 h 25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3" h="259556">
                <a:moveTo>
                  <a:pt x="0" y="171450"/>
                </a:moveTo>
                <a:lnTo>
                  <a:pt x="40481" y="154781"/>
                </a:lnTo>
                <a:lnTo>
                  <a:pt x="80962" y="259556"/>
                </a:lnTo>
                <a:lnTo>
                  <a:pt x="150018" y="0"/>
                </a:lnTo>
                <a:lnTo>
                  <a:pt x="320673" y="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8648" y="407827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392517" y="4062883"/>
            <a:ext cx="4272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Area of rhombus PQRS is 24 sq. units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26" grpId="0" animBg="1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 animBg="1"/>
      <p:bldP spid="57" grpId="1" animBg="1"/>
      <p:bldP spid="58" grpId="0" animBg="1"/>
      <p:bldP spid="58" grpId="1" animBg="1"/>
      <p:bldP spid="69" grpId="0" animBg="1"/>
      <p:bldP spid="70" grpId="0" animBg="1"/>
      <p:bldP spid="71" grpId="0"/>
      <p:bldP spid="72" grpId="0" animBg="1"/>
      <p:bldP spid="75" grpId="0" animBg="1"/>
      <p:bldP spid="88" grpId="0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2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6194256" y="1361330"/>
            <a:ext cx="345416" cy="33384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479696" y="1370914"/>
            <a:ext cx="345416" cy="33384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802973" y="1364123"/>
            <a:ext cx="345416" cy="33384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2955" y="1370914"/>
            <a:ext cx="345416" cy="33384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AutoShape 30"/>
          <p:cNvSpPr>
            <a:spLocks noChangeArrowheads="1"/>
          </p:cNvSpPr>
          <p:nvPr/>
        </p:nvSpPr>
        <p:spPr bwMode="auto">
          <a:xfrm>
            <a:off x="609520" y="3020043"/>
            <a:ext cx="3230584" cy="7798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424742" y="3058619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1757225" y="305861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374226" y="3450619"/>
            <a:ext cx="10070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1977194" y="3058619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697895" y="3391994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861381" y="3265953"/>
            <a:ext cx="3365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693441" y="3054684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017293" y="3054684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698196" y="3446684"/>
            <a:ext cx="920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3231604" y="3054684"/>
            <a:ext cx="425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993295" y="338805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Line 5"/>
          <p:cNvSpPr>
            <a:spLocks noChangeShapeType="1"/>
          </p:cNvSpPr>
          <p:nvPr/>
        </p:nvSpPr>
        <p:spPr bwMode="auto">
          <a:xfrm>
            <a:off x="1320800" y="1039813"/>
            <a:ext cx="4846638" cy="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 type="oval" w="med" len="med"/>
            <a:tailEnd type="oval" w="med" len="med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7" name="Text Box 6"/>
          <p:cNvSpPr txBox="1">
            <a:spLocks noChangeArrowheads="1"/>
          </p:cNvSpPr>
          <p:nvPr/>
        </p:nvSpPr>
        <p:spPr bwMode="auto">
          <a:xfrm>
            <a:off x="1020763" y="10683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78" name="Text Box 7"/>
          <p:cNvSpPr txBox="1">
            <a:spLocks noChangeArrowheads="1"/>
          </p:cNvSpPr>
          <p:nvPr/>
        </p:nvSpPr>
        <p:spPr bwMode="auto">
          <a:xfrm>
            <a:off x="5846763" y="1081088"/>
            <a:ext cx="63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873126" y="1324452"/>
            <a:ext cx="10649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1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Text Box 10"/>
          <p:cNvSpPr txBox="1">
            <a:spLocks noChangeArrowheads="1"/>
          </p:cNvSpPr>
          <p:nvPr/>
        </p:nvSpPr>
        <p:spPr bwMode="auto">
          <a:xfrm>
            <a:off x="5671833" y="1326714"/>
            <a:ext cx="10720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, </a:t>
            </a:r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2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) 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81" name="Group 14"/>
          <p:cNvGrpSpPr>
            <a:grpSpLocks/>
          </p:cNvGrpSpPr>
          <p:nvPr/>
        </p:nvGrpSpPr>
        <p:grpSpPr bwMode="auto">
          <a:xfrm>
            <a:off x="3427415" y="984251"/>
            <a:ext cx="635000" cy="461963"/>
            <a:chOff x="1913" y="603"/>
            <a:chExt cx="400" cy="291"/>
          </a:xfrm>
        </p:grpSpPr>
        <p:sp>
          <p:nvSpPr>
            <p:cNvPr id="82" name="Oval 8"/>
            <p:cNvSpPr>
              <a:spLocks noChangeArrowheads="1"/>
            </p:cNvSpPr>
            <p:nvPr/>
          </p:nvSpPr>
          <p:spPr bwMode="auto">
            <a:xfrm>
              <a:off x="2074" y="603"/>
              <a:ext cx="70" cy="70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83" name="Text Box 9"/>
            <p:cNvSpPr txBox="1">
              <a:spLocks noChangeArrowheads="1"/>
            </p:cNvSpPr>
            <p:nvPr/>
          </p:nvSpPr>
          <p:spPr bwMode="auto">
            <a:xfrm>
              <a:off x="1913" y="661"/>
              <a:ext cx="40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1950" y="962091"/>
            <a:ext cx="46170" cy="155444"/>
            <a:chOff x="4659178" y="364993"/>
            <a:chExt cx="46170" cy="155444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4659178" y="364993"/>
              <a:ext cx="0" cy="15544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705348" y="364993"/>
              <a:ext cx="0" cy="15544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2518377" y="962091"/>
            <a:ext cx="46170" cy="155444"/>
            <a:chOff x="4659178" y="364993"/>
            <a:chExt cx="46170" cy="155444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659178" y="364993"/>
              <a:ext cx="0" cy="15544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705348" y="364993"/>
              <a:ext cx="0" cy="155444"/>
            </a:xfrm>
            <a:prstGeom prst="line">
              <a:avLst/>
            </a:prstGeom>
            <a:ln w="28575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 Box 10"/>
          <p:cNvSpPr txBox="1">
            <a:spLocks noChangeArrowheads="1"/>
          </p:cNvSpPr>
          <p:nvPr/>
        </p:nvSpPr>
        <p:spPr bwMode="auto">
          <a:xfrm>
            <a:off x="546101" y="2114550"/>
            <a:ext cx="3897884" cy="408623"/>
          </a:xfrm>
          <a:prstGeom prst="roundRect">
            <a:avLst/>
          </a:prstGeom>
          <a:solidFill>
            <a:srgbClr val="FFC000"/>
          </a:solidFill>
          <a:ln>
            <a:noFill/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Point M is midpoint of </a:t>
            </a:r>
            <a:r>
              <a:rPr lang="en-US" dirty="0" err="1" smtClean="0">
                <a:solidFill>
                  <a:prstClr val="black"/>
                </a:solidFill>
                <a:latin typeface="Bookman Old Style" pitchFamily="18" charset="0"/>
              </a:rPr>
              <a:t>seg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AB.</a:t>
            </a:r>
            <a:endParaRPr lang="en-US" dirty="0">
              <a:solidFill>
                <a:srgbClr val="7030A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Left Bracket 91"/>
          <p:cNvSpPr/>
          <p:nvPr/>
        </p:nvSpPr>
        <p:spPr>
          <a:xfrm>
            <a:off x="1308268" y="3142691"/>
            <a:ext cx="59990" cy="541464"/>
          </a:xfrm>
          <a:prstGeom prst="leftBracket">
            <a:avLst>
              <a:gd name="adj" fmla="val 1393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sp>
        <p:nvSpPr>
          <p:cNvPr id="97" name="Rectangle 4"/>
          <p:cNvSpPr>
            <a:spLocks noChangeArrowheads="1"/>
          </p:cNvSpPr>
          <p:nvPr/>
        </p:nvSpPr>
        <p:spPr bwMode="auto">
          <a:xfrm>
            <a:off x="2366962" y="3211849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80217" y="335823"/>
            <a:ext cx="2902789" cy="369229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MIDPOINT  FORMULA</a:t>
            </a:r>
          </a:p>
        </p:txBody>
      </p:sp>
      <p:sp>
        <p:nvSpPr>
          <p:cNvPr id="99" name="Left Bracket 98"/>
          <p:cNvSpPr/>
          <p:nvPr/>
        </p:nvSpPr>
        <p:spPr>
          <a:xfrm flipH="1">
            <a:off x="3654760" y="3140865"/>
            <a:ext cx="59990" cy="541464"/>
          </a:xfrm>
          <a:prstGeom prst="leftBracket">
            <a:avLst>
              <a:gd name="adj" fmla="val 13932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11467" y="1768456"/>
            <a:ext cx="3529764" cy="1086570"/>
            <a:chOff x="4024394" y="5185720"/>
            <a:chExt cx="3529764" cy="1086570"/>
          </a:xfrm>
        </p:grpSpPr>
        <p:sp>
          <p:nvSpPr>
            <p:cNvPr id="74" name="Rounded Rectangle 73"/>
            <p:cNvSpPr/>
            <p:nvPr/>
          </p:nvSpPr>
          <p:spPr bwMode="auto">
            <a:xfrm rot="10800000" flipH="1" flipV="1">
              <a:off x="4024394" y="5185720"/>
              <a:ext cx="3529764" cy="1086570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57923" y="5336905"/>
              <a:ext cx="3280102" cy="83099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Midpoint formula is used to find coordinates of midpoint of a segment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12112" y="1919641"/>
            <a:ext cx="3218664" cy="913534"/>
            <a:chOff x="3811854" y="5100089"/>
            <a:chExt cx="3218664" cy="913534"/>
          </a:xfrm>
        </p:grpSpPr>
        <p:sp>
          <p:nvSpPr>
            <p:cNvPr id="58" name="Rounded Rectangle 57"/>
            <p:cNvSpPr/>
            <p:nvPr/>
          </p:nvSpPr>
          <p:spPr bwMode="auto">
            <a:xfrm rot="10800000" flipH="1" flipV="1">
              <a:off x="3811854" y="5100089"/>
              <a:ext cx="3218664" cy="913534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861333" y="5272489"/>
              <a:ext cx="3083544" cy="584775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M be the midpoint of </a:t>
              </a:r>
              <a:r>
                <a:rPr lang="en-US" dirty="0" err="1"/>
                <a:t>seg</a:t>
              </a:r>
              <a:r>
                <a:rPr lang="en-US" dirty="0"/>
                <a:t> AB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02991" y="2028426"/>
            <a:ext cx="2036906" cy="566629"/>
            <a:chOff x="4006883" y="5174653"/>
            <a:chExt cx="2036906" cy="566629"/>
          </a:xfrm>
        </p:grpSpPr>
        <p:sp>
          <p:nvSpPr>
            <p:cNvPr id="52" name="Rounded Rectangle 51"/>
            <p:cNvSpPr/>
            <p:nvPr/>
          </p:nvSpPr>
          <p:spPr bwMode="auto">
            <a:xfrm rot="10800000" flipH="1" flipV="1">
              <a:off x="4025860" y="5174653"/>
              <a:ext cx="1963962" cy="5666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06883" y="5272489"/>
              <a:ext cx="2036906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 A </a:t>
              </a:r>
              <a:r>
                <a:rPr lang="en-US" dirty="0" smtClean="0"/>
                <a:t> </a:t>
              </a:r>
              <a:r>
                <a:rPr lang="en-US" dirty="0"/>
                <a:t>(</a:t>
              </a:r>
              <a:r>
                <a:rPr lang="en-US" i="1" dirty="0"/>
                <a:t>x</a:t>
              </a:r>
              <a:r>
                <a:rPr lang="en-US" baseline="-25000" dirty="0"/>
                <a:t>1</a:t>
              </a:r>
              <a:r>
                <a:rPr lang="en-US" dirty="0"/>
                <a:t>, </a:t>
              </a:r>
              <a:r>
                <a:rPr lang="en-US" i="1" dirty="0"/>
                <a:t>y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85117" y="1766067"/>
            <a:ext cx="3151389" cy="1058944"/>
            <a:chOff x="3868301" y="5166337"/>
            <a:chExt cx="2972383" cy="1058944"/>
          </a:xfrm>
        </p:grpSpPr>
        <p:sp>
          <p:nvSpPr>
            <p:cNvPr id="64" name="Rounded Rectangle 63"/>
            <p:cNvSpPr/>
            <p:nvPr/>
          </p:nvSpPr>
          <p:spPr bwMode="auto">
            <a:xfrm rot="10800000" flipH="1" flipV="1">
              <a:off x="3868301" y="5166337"/>
              <a:ext cx="2972383" cy="1058944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78190" y="5272489"/>
              <a:ext cx="2703408" cy="905887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Now, let us understand the formula for finding coordinates of point ‘M</a:t>
              </a:r>
              <a:r>
                <a:rPr lang="en-US" dirty="0" smtClean="0"/>
                <a:t>’ 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889431" y="1995449"/>
            <a:ext cx="2149036" cy="569607"/>
            <a:chOff x="3959063" y="5265984"/>
            <a:chExt cx="2149036" cy="569607"/>
          </a:xfrm>
        </p:grpSpPr>
        <p:sp>
          <p:nvSpPr>
            <p:cNvPr id="49" name="Rounded Rectangle 48"/>
            <p:cNvSpPr/>
            <p:nvPr/>
          </p:nvSpPr>
          <p:spPr bwMode="auto">
            <a:xfrm rot="10800000" flipH="1" flipV="1">
              <a:off x="3959063" y="5265984"/>
              <a:ext cx="2149036" cy="5696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078360" y="5365080"/>
              <a:ext cx="1907160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Consider </a:t>
              </a:r>
              <a:r>
                <a:rPr lang="en-US" dirty="0" err="1"/>
                <a:t>seg</a:t>
              </a:r>
              <a:r>
                <a:rPr lang="en-US" dirty="0"/>
                <a:t> AB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841507" y="1966942"/>
            <a:ext cx="1868643" cy="497874"/>
            <a:chOff x="4078600" y="5209030"/>
            <a:chExt cx="1868643" cy="497874"/>
          </a:xfrm>
        </p:grpSpPr>
        <p:sp>
          <p:nvSpPr>
            <p:cNvPr id="55" name="Rounded Rectangle 54"/>
            <p:cNvSpPr/>
            <p:nvPr/>
          </p:nvSpPr>
          <p:spPr bwMode="auto">
            <a:xfrm rot="10800000" flipH="1" flipV="1">
              <a:off x="4078600" y="5209030"/>
              <a:ext cx="1868643" cy="497874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03429" y="5272489"/>
              <a:ext cx="1843814" cy="33855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defTabSz="913464">
                <a:defRPr sz="1600" kern="0">
                  <a:solidFill>
                    <a:prstClr val="white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/>
                <a:t>Let </a:t>
              </a:r>
              <a:r>
                <a:rPr lang="en-US" dirty="0" smtClean="0"/>
                <a:t>B  </a:t>
              </a:r>
              <a:r>
                <a:rPr lang="en-US" dirty="0"/>
                <a:t>(</a:t>
              </a:r>
              <a:r>
                <a:rPr lang="en-US" i="1" dirty="0"/>
                <a:t>x</a:t>
              </a:r>
              <a:r>
                <a:rPr lang="en-US" baseline="-25000" dirty="0"/>
                <a:t>2</a:t>
              </a:r>
              <a:r>
                <a:rPr lang="en-US" dirty="0"/>
                <a:t>, </a:t>
              </a:r>
              <a:r>
                <a:rPr lang="en-US" i="1" dirty="0"/>
                <a:t>y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2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5" grpId="0" animBg="1"/>
      <p:bldP spid="95" grpId="1" animBg="1"/>
      <p:bldP spid="94" grpId="0" animBg="1"/>
      <p:bldP spid="94" grpId="1" animBg="1"/>
      <p:bldP spid="93" grpId="0" animBg="1"/>
      <p:bldP spid="93" grpId="1" animBg="1"/>
      <p:bldP spid="6" grpId="0" animBg="1"/>
      <p:bldP spid="28" grpId="0"/>
      <p:bldP spid="29" grpId="0"/>
      <p:bldP spid="33" grpId="0"/>
      <p:bldP spid="34" grpId="0"/>
      <p:bldP spid="36" grpId="0"/>
      <p:bldP spid="39" grpId="0"/>
      <p:bldP spid="40" grpId="0"/>
      <p:bldP spid="44" grpId="0"/>
      <p:bldP spid="45" grpId="0"/>
      <p:bldP spid="76" grpId="0" animBg="1"/>
      <p:bldP spid="77" grpId="0"/>
      <p:bldP spid="78" grpId="0"/>
      <p:bldP spid="79" grpId="0"/>
      <p:bldP spid="80" grpId="0"/>
      <p:bldP spid="91" grpId="0" animBg="1"/>
      <p:bldP spid="92" grpId="0" animBg="1"/>
      <p:bldP spid="97" grpId="0"/>
      <p:bldP spid="98" grpId="0" animBg="1"/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a triangle</a:t>
            </a:r>
          </a:p>
        </p:txBody>
      </p:sp>
    </p:spTree>
    <p:extLst>
      <p:ext uri="{BB962C8B-B14F-4D97-AF65-F5344CB8AC3E}">
        <p14:creationId xmlns:p14="http://schemas.microsoft.com/office/powerpoint/2010/main" val="10180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>
          <a:xfrm>
            <a:off x="7767603" y="2681192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ounded Rectangle 66"/>
          <p:cNvSpPr/>
          <p:nvPr/>
        </p:nvSpPr>
        <p:spPr>
          <a:xfrm>
            <a:off x="7260858" y="572254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Rounded Rectangle 62"/>
          <p:cNvSpPr/>
          <p:nvPr/>
        </p:nvSpPr>
        <p:spPr>
          <a:xfrm>
            <a:off x="5364680" y="2655793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ounded Rectangle 61"/>
          <p:cNvSpPr/>
          <p:nvPr/>
        </p:nvSpPr>
        <p:spPr>
          <a:xfrm>
            <a:off x="8184837" y="2681192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ounded Rectangle 60"/>
          <p:cNvSpPr/>
          <p:nvPr/>
        </p:nvSpPr>
        <p:spPr>
          <a:xfrm>
            <a:off x="5811320" y="2659852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Rounded Rectangle 57"/>
          <p:cNvSpPr/>
          <p:nvPr/>
        </p:nvSpPr>
        <p:spPr>
          <a:xfrm>
            <a:off x="6839876" y="572255"/>
            <a:ext cx="350566" cy="28464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Isosceles Triangle 2"/>
          <p:cNvSpPr/>
          <p:nvPr/>
        </p:nvSpPr>
        <p:spPr bwMode="auto">
          <a:xfrm>
            <a:off x="5976937" y="829065"/>
            <a:ext cx="2124075" cy="1699223"/>
          </a:xfrm>
          <a:prstGeom prst="triangle">
            <a:avLst>
              <a:gd name="adj" fmla="val 30420"/>
            </a:avLst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6732" y="501178"/>
            <a:ext cx="57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A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37582" y="2343622"/>
            <a:ext cx="57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B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7882" y="2343622"/>
            <a:ext cx="57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ookman Old Style" panose="02050604050505020204" pitchFamily="18" charset="0"/>
              </a:rPr>
              <a:t>C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 rot="10800000" flipH="1" flipV="1">
            <a:off x="430807" y="824639"/>
            <a:ext cx="4499718" cy="95385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In your earlier classes, we have studied how to calculate Area of triangle whose base and corr. altitude are given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 rot="10800000" flipH="1" flipV="1">
            <a:off x="1464784" y="1932410"/>
            <a:ext cx="2603214" cy="829816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Formula :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3545" y="2286359"/>
            <a:ext cx="2324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3464"/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½  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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base </a:t>
            </a:r>
            <a:r>
              <a: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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altitude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10800000" flipH="1" flipV="1">
            <a:off x="536903" y="806705"/>
            <a:ext cx="4499718" cy="95385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In class IX, we have studied Heron’s formula to find the area of triangle when lengths of all 3 sides are given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 rot="10800000" flipH="1" flipV="1">
            <a:off x="1134632" y="1863740"/>
            <a:ext cx="2933366" cy="92580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Formula :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 rot="10800000" flipH="1" flipV="1">
            <a:off x="430806" y="803197"/>
            <a:ext cx="4499718" cy="95385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Now, let us understand how to find the area of triangle whose coordinates of all 3 vertices are given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3618" y="501178"/>
            <a:ext cx="110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Bookman Old Style" panose="02050604050505020204" pitchFamily="18" charset="0"/>
              </a:rPr>
              <a:t>(</a:t>
            </a:r>
            <a:r>
              <a:rPr lang="en-US" i="1" dirty="0" smtClean="0">
                <a:latin typeface="Bookman Old Style" panose="02050604050505020204" pitchFamily="18" charset="0"/>
              </a:rPr>
              <a:t>x</a:t>
            </a:r>
            <a:r>
              <a:rPr lang="en-US" baseline="-25000" dirty="0" smtClean="0">
                <a:latin typeface="Bookman Old Style" panose="02050604050505020204" pitchFamily="18" charset="0"/>
              </a:rPr>
              <a:t>1</a:t>
            </a:r>
            <a:r>
              <a:rPr lang="en-US" dirty="0" smtClean="0">
                <a:latin typeface="Bookman Old Style" panose="02050604050505020204" pitchFamily="18" charset="0"/>
              </a:rPr>
              <a:t>, </a:t>
            </a:r>
            <a:r>
              <a:rPr lang="en-US" i="1" dirty="0" smtClean="0">
                <a:latin typeface="Bookman Old Style" panose="02050604050505020204" pitchFamily="18" charset="0"/>
              </a:rPr>
              <a:t>y</a:t>
            </a:r>
            <a:r>
              <a:rPr lang="en-US" baseline="-25000" dirty="0" smtClean="0">
                <a:latin typeface="Bookman Old Style" panose="02050604050505020204" pitchFamily="18" charset="0"/>
              </a:rPr>
              <a:t>1</a:t>
            </a:r>
            <a:r>
              <a:rPr lang="en-US" dirty="0" smtClean="0">
                <a:latin typeface="Bookman Old Style" panose="02050604050505020204" pitchFamily="18" charset="0"/>
              </a:rPr>
              <a:t>)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1226" y="2582449"/>
            <a:ext cx="110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Bookman Old Style" panose="02050604050505020204" pitchFamily="18" charset="0"/>
              </a:rPr>
              <a:t>(</a:t>
            </a:r>
            <a:r>
              <a:rPr lang="en-US" i="1" dirty="0" smtClean="0">
                <a:latin typeface="Bookman Old Style" panose="02050604050505020204" pitchFamily="18" charset="0"/>
              </a:rPr>
              <a:t>x</a:t>
            </a:r>
            <a:r>
              <a:rPr lang="en-US" baseline="-25000" dirty="0" smtClean="0">
                <a:latin typeface="Bookman Old Style" panose="02050604050505020204" pitchFamily="18" charset="0"/>
              </a:rPr>
              <a:t>2</a:t>
            </a:r>
            <a:r>
              <a:rPr lang="en-US" dirty="0" smtClean="0">
                <a:latin typeface="Bookman Old Style" panose="02050604050505020204" pitchFamily="18" charset="0"/>
              </a:rPr>
              <a:t>, </a:t>
            </a:r>
            <a:r>
              <a:rPr lang="en-US" i="1" dirty="0" smtClean="0">
                <a:latin typeface="Bookman Old Style" panose="02050604050505020204" pitchFamily="18" charset="0"/>
              </a:rPr>
              <a:t>y</a:t>
            </a:r>
            <a:r>
              <a:rPr lang="en-US" baseline="-25000" dirty="0" smtClean="0">
                <a:latin typeface="Bookman Old Style" panose="02050604050505020204" pitchFamily="18" charset="0"/>
              </a:rPr>
              <a:t>2</a:t>
            </a:r>
            <a:r>
              <a:rPr lang="en-US" dirty="0" smtClean="0">
                <a:latin typeface="Bookman Old Style" panose="02050604050505020204" pitchFamily="18" charset="0"/>
              </a:rPr>
              <a:t>)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1526" y="2603939"/>
            <a:ext cx="110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Bookman Old Style" panose="02050604050505020204" pitchFamily="18" charset="0"/>
              </a:rPr>
              <a:t>(</a:t>
            </a:r>
            <a:r>
              <a:rPr lang="en-US" i="1" dirty="0" smtClean="0">
                <a:latin typeface="Bookman Old Style" panose="02050604050505020204" pitchFamily="18" charset="0"/>
              </a:rPr>
              <a:t>x</a:t>
            </a:r>
            <a:r>
              <a:rPr lang="en-US" baseline="-25000" dirty="0" smtClean="0">
                <a:latin typeface="Bookman Old Style" panose="02050604050505020204" pitchFamily="18" charset="0"/>
              </a:rPr>
              <a:t>3</a:t>
            </a:r>
            <a:r>
              <a:rPr lang="en-US" dirty="0" smtClean="0">
                <a:latin typeface="Bookman Old Style" panose="02050604050505020204" pitchFamily="18" charset="0"/>
              </a:rPr>
              <a:t>, </a:t>
            </a:r>
            <a:r>
              <a:rPr lang="en-US" i="1" dirty="0" smtClean="0">
                <a:latin typeface="Bookman Old Style" panose="02050604050505020204" pitchFamily="18" charset="0"/>
              </a:rPr>
              <a:t>y</a:t>
            </a:r>
            <a:r>
              <a:rPr lang="en-US" baseline="-25000" dirty="0" smtClean="0">
                <a:latin typeface="Bookman Old Style" panose="02050604050505020204" pitchFamily="18" charset="0"/>
              </a:rPr>
              <a:t>3</a:t>
            </a:r>
            <a:r>
              <a:rPr lang="en-US" dirty="0" smtClean="0">
                <a:latin typeface="Bookman Old Style" panose="02050604050505020204" pitchFamily="18" charset="0"/>
              </a:rPr>
              <a:t>)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 rot="10800000" flipH="1" flipV="1">
            <a:off x="4204664" y="1939929"/>
            <a:ext cx="1689483" cy="43175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A (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 rot="10800000" flipH="1" flipV="1">
            <a:off x="4204664" y="1939929"/>
            <a:ext cx="1689483" cy="43175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B (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 rot="10800000" flipH="1" flipV="1">
            <a:off x="4223274" y="1939928"/>
            <a:ext cx="1689483" cy="43175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C (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98478" y="2310597"/>
            <a:ext cx="2452215" cy="349490"/>
            <a:chOff x="4864018" y="1396174"/>
            <a:chExt cx="2452215" cy="349490"/>
          </a:xfrm>
        </p:grpSpPr>
        <p:sp>
          <p:nvSpPr>
            <p:cNvPr id="20" name="Freeform 19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12776" y="1407110"/>
              <a:ext cx="230345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s(s – a) (s – b) (s – c)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658521" y="2511699"/>
            <a:ext cx="2834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0277" y="245700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2819" y="2209186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Left Bracket 37"/>
          <p:cNvSpPr/>
          <p:nvPr/>
        </p:nvSpPr>
        <p:spPr bwMode="auto">
          <a:xfrm>
            <a:off x="1014706" y="2339011"/>
            <a:ext cx="53613" cy="335850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95671" y="2327182"/>
            <a:ext cx="443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55226" y="2327031"/>
            <a:ext cx="491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97561" y="2327182"/>
            <a:ext cx="306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91569" y="2327182"/>
            <a:ext cx="443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431957" y="2327182"/>
            <a:ext cx="306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25965" y="2327182"/>
            <a:ext cx="443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7" name="Right Bracket 46"/>
          <p:cNvSpPr/>
          <p:nvPr/>
        </p:nvSpPr>
        <p:spPr bwMode="auto">
          <a:xfrm>
            <a:off x="4759396" y="2339011"/>
            <a:ext cx="53613" cy="335850"/>
          </a:xfrm>
          <a:prstGeom prst="righ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0217" y="335823"/>
            <a:ext cx="3058448" cy="369229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>
              <a:defRPr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AREA OF A TRIANGLE</a:t>
            </a: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 rot="10800000" flipH="1" flipV="1">
            <a:off x="6532041" y="2488083"/>
            <a:ext cx="823984" cy="375610"/>
          </a:xfrm>
          <a:prstGeom prst="round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Base</a:t>
            </a:r>
            <a:endParaRPr lang="en-US" sz="1600" kern="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6626116" y="829965"/>
            <a:ext cx="0" cy="1695793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ounded Rectangle 51"/>
          <p:cNvSpPr/>
          <p:nvPr/>
        </p:nvSpPr>
        <p:spPr bwMode="auto">
          <a:xfrm rot="10800000" flipH="1" flipV="1">
            <a:off x="6611692" y="1592962"/>
            <a:ext cx="317917" cy="375610"/>
          </a:xfrm>
          <a:prstGeom prst="round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h</a:t>
            </a:r>
            <a:endParaRPr lang="en-US" sz="1600" kern="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627723" y="2358980"/>
            <a:ext cx="166777" cy="1667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34402" y="2477679"/>
            <a:ext cx="37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a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31282" y="1387718"/>
            <a:ext cx="37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b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83287" y="1429916"/>
            <a:ext cx="37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c</a:t>
            </a:r>
            <a:endParaRPr lang="en-US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4861" y="1845468"/>
            <a:ext cx="213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Bookman Old Style" panose="02050604050505020204" pitchFamily="18" charset="0"/>
              </a:rPr>
              <a:t>Area of </a:t>
            </a:r>
            <a:r>
              <a:rPr lang="en-US" dirty="0" smtClean="0">
                <a:latin typeface="Symbol" panose="05050102010706020507" pitchFamily="18" charset="2"/>
              </a:rPr>
              <a:t>D</a:t>
            </a:r>
            <a:r>
              <a:rPr lang="en-US" dirty="0" smtClean="0">
                <a:latin typeface="Bookman Old Style" panose="02050604050505020204" pitchFamily="18" charset="0"/>
              </a:rPr>
              <a:t>ABC =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576810" y="2327031"/>
            <a:ext cx="30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63233" y="2327031"/>
            <a:ext cx="4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47751" y="2327182"/>
            <a:ext cx="491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69335" y="2327182"/>
            <a:ext cx="30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055758" y="2327182"/>
            <a:ext cx="4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78925" y="2327182"/>
            <a:ext cx="491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00509" y="2327182"/>
            <a:ext cx="305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386932" y="2327182"/>
            <a:ext cx="4800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6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7" grpId="0" animBg="1"/>
      <p:bldP spid="67" grpId="1" animBg="1"/>
      <p:bldP spid="67" grpId="2" animBg="1"/>
      <p:bldP spid="67" grpId="3" animBg="1"/>
      <p:bldP spid="63" grpId="0" animBg="1"/>
      <p:bldP spid="63" grpId="1" animBg="1"/>
      <p:bldP spid="62" grpId="0" animBg="1"/>
      <p:bldP spid="62" grpId="1" animBg="1"/>
      <p:bldP spid="62" grpId="2" animBg="1"/>
      <p:bldP spid="62" grpId="3" animBg="1"/>
      <p:bldP spid="61" grpId="0" animBg="1"/>
      <p:bldP spid="61" grpId="1" animBg="1"/>
      <p:bldP spid="61" grpId="2" animBg="1"/>
      <p:bldP spid="61" grpId="3" animBg="1"/>
      <p:bldP spid="58" grpId="0" animBg="1"/>
      <p:bldP spid="58" grpId="1" animBg="1"/>
      <p:bldP spid="3" grpId="0" animBg="1"/>
      <p:bldP spid="4" grpId="0"/>
      <p:bldP spid="5" grpId="0"/>
      <p:bldP spid="6" grpId="0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4" grpId="0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36" grpId="0"/>
      <p:bldP spid="37" grpId="0"/>
      <p:bldP spid="38" grpId="0" animBg="1"/>
      <p:bldP spid="39" grpId="0"/>
      <p:bldP spid="40" grpId="0"/>
      <p:bldP spid="41" grpId="0"/>
      <p:bldP spid="42" grpId="0"/>
      <p:bldP spid="44" grpId="0"/>
      <p:bldP spid="45" grpId="0"/>
      <p:bldP spid="47" grpId="0" animBg="1"/>
      <p:bldP spid="49" grpId="0"/>
      <p:bldP spid="49" grpId="1"/>
      <p:bldP spid="52" grpId="0"/>
      <p:bldP spid="52" grpId="1"/>
      <p:bldP spid="53" grpId="0" animBg="1"/>
      <p:bldP spid="53" grpId="1" animBg="1"/>
      <p:bldP spid="54" grpId="0"/>
      <p:bldP spid="55" grpId="0"/>
      <p:bldP spid="56" grpId="0"/>
      <p:bldP spid="57" grpId="0"/>
      <p:bldP spid="59" grpId="0"/>
      <p:bldP spid="60" grpId="0"/>
      <p:bldP spid="64" grpId="0"/>
      <p:bldP spid="65" grpId="0"/>
      <p:bldP spid="66" grpId="0"/>
      <p:bldP spid="69" grpId="0"/>
      <p:bldP spid="70" grpId="0"/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513690" y="274636"/>
            <a:ext cx="662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area of the triangle whose vertices are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:</a:t>
            </a:r>
          </a:p>
          <a:p>
            <a:pPr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</a:t>
            </a:r>
            <a:r>
              <a:rPr lang="en-US" sz="1600" b="1" kern="0" dirty="0" err="1">
                <a:solidFill>
                  <a:srgbClr val="0000FF"/>
                </a:solidFill>
                <a:latin typeface="Bookman Old Style" pitchFamily="18" charset="0"/>
              </a:rPr>
              <a:t>i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(–5, –1)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(3, –5)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(5, 2)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439291" y="992842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3325659" y="1013869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2115562" y="1005590"/>
            <a:ext cx="113241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14584" y="97666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661" y="1467642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337" y="1467642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8099" y="146764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67308" y="1454831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43508" y="1454831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782" y="1352913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605875" y="1648412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67520" y="159173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63815" y="1454831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18976" y="145483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87633" y="1454831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68783" y="145483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42204" y="1454831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55043" y="1454831"/>
            <a:ext cx="505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9843" y="145483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04362" y="1454831"/>
            <a:ext cx="859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(–1))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8087" y="1454831"/>
            <a:ext cx="4307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27104" y="145483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86964" y="1454831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07697" y="145483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25838" y="1454831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(–5))]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813439" y="522124"/>
            <a:ext cx="1672817" cy="418447"/>
          </a:xfrm>
          <a:prstGeom prst="wedgeRectCallout">
            <a:avLst>
              <a:gd name="adj1" fmla="val 45434"/>
              <a:gd name="adj2" fmla="val 836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841648" y="60126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1634671" y="59780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752816" y="542484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73531" y="54248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2758426" y="480553"/>
            <a:ext cx="1672817" cy="418447"/>
          </a:xfrm>
          <a:prstGeom prst="wedgeRectCallout">
            <a:avLst>
              <a:gd name="adj1" fmla="val 12775"/>
              <a:gd name="adj2" fmla="val 9612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825423" y="53837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3597844" y="5501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2726378" y="50091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28043" y="500913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4587226" y="516082"/>
            <a:ext cx="1672817" cy="418447"/>
          </a:xfrm>
          <a:prstGeom prst="wedgeRectCallout">
            <a:avLst>
              <a:gd name="adj1" fmla="val -21652"/>
              <a:gd name="adj2" fmla="val 9282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4654223" y="57390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5426644" y="58564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555178" y="53644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347318" y="53644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66340" y="988508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Given :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69340" y="988508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334177" y="988508"/>
            <a:ext cx="1075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(–5, –1)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272203" y="988508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34669" y="988508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(3, –5)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411809" y="988508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696791" y="977998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(5, 2)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AutoShape 30"/>
          <p:cNvSpPr>
            <a:spLocks noChangeArrowheads="1"/>
          </p:cNvSpPr>
          <p:nvPr/>
        </p:nvSpPr>
        <p:spPr bwMode="auto">
          <a:xfrm>
            <a:off x="1102191" y="4073218"/>
            <a:ext cx="2793713" cy="33460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778113" y="1991833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71049" y="2005628"/>
            <a:ext cx="498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12043" y="2005628"/>
            <a:ext cx="70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(–7)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25130" y="200562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882293" y="2005628"/>
            <a:ext cx="310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104274" y="2005628"/>
            <a:ext cx="3757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34197" y="200562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16522" y="200562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02562" y="2005628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8659" y="2005628"/>
            <a:ext cx="3345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18099" y="205017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68436" y="1920033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2624704" y="2224720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589524" y="2168047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1175" y="2607008"/>
            <a:ext cx="871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218099" y="263168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571248" y="251344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628310" y="2806231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586778" y="275193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211890" y="260700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83699" y="260700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9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32476" y="260700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826090" y="2607008"/>
            <a:ext cx="578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91001" y="3189640"/>
            <a:ext cx="281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18099" y="320955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578944" y="3078427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633625" y="3384100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594474" y="3327427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981797" y="3209553"/>
            <a:ext cx="7339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2022" y="4060732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061581" y="4060732"/>
            <a:ext cx="1242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 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201955" y="4060732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316968" y="4060732"/>
            <a:ext cx="1693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32 sq. units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058451" y="2005628"/>
            <a:ext cx="4541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197126" y="369262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60553" y="3671601"/>
            <a:ext cx="7339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Line 8"/>
          <p:cNvSpPr>
            <a:spLocks noChangeShapeType="1"/>
          </p:cNvSpPr>
          <p:nvPr/>
        </p:nvSpPr>
        <p:spPr bwMode="auto">
          <a:xfrm flipV="1">
            <a:off x="2673070" y="3408326"/>
            <a:ext cx="156125" cy="213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88" name="Line 8"/>
          <p:cNvSpPr>
            <a:spLocks noChangeShapeType="1"/>
          </p:cNvSpPr>
          <p:nvPr/>
        </p:nvSpPr>
        <p:spPr bwMode="auto">
          <a:xfrm flipV="1">
            <a:off x="3234051" y="3298242"/>
            <a:ext cx="275077" cy="1735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3133219" y="3042896"/>
            <a:ext cx="7339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rgbClr val="FF0000"/>
                </a:solidFill>
                <a:latin typeface="Bookman Old Style" pitchFamily="18" charset="0"/>
              </a:rPr>
              <a:t>32</a:t>
            </a:r>
            <a:endParaRPr lang="en-IN" sz="16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043963" y="1832889"/>
            <a:ext cx="2801690" cy="586616"/>
            <a:chOff x="5625047" y="2624207"/>
            <a:chExt cx="2801690" cy="586616"/>
          </a:xfrm>
        </p:grpSpPr>
        <p:sp>
          <p:nvSpPr>
            <p:cNvPr id="91" name="Rounded Rectangle 90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121607" y="1803733"/>
            <a:ext cx="2801690" cy="586616"/>
            <a:chOff x="5625047" y="2624207"/>
            <a:chExt cx="2801690" cy="586616"/>
          </a:xfrm>
        </p:grpSpPr>
        <p:sp>
          <p:nvSpPr>
            <p:cNvPr id="94" name="Rounded Rectangle 9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029992" y="1788344"/>
            <a:ext cx="2801690" cy="586616"/>
            <a:chOff x="5625047" y="2624207"/>
            <a:chExt cx="2801690" cy="586616"/>
          </a:xfrm>
        </p:grpSpPr>
        <p:sp>
          <p:nvSpPr>
            <p:cNvPr id="97" name="Rounded Rectangle 9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291037" y="1988538"/>
            <a:ext cx="1917700" cy="472363"/>
            <a:chOff x="6063523" y="2727563"/>
            <a:chExt cx="1917700" cy="472363"/>
          </a:xfrm>
        </p:grpSpPr>
        <p:sp>
          <p:nvSpPr>
            <p:cNvPr id="100" name="Rounded Rectangle 99"/>
            <p:cNvSpPr/>
            <p:nvPr/>
          </p:nvSpPr>
          <p:spPr bwMode="auto">
            <a:xfrm rot="10800000" flipH="1" flipV="1">
              <a:off x="6074522" y="2727563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ABC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3344782" y="1807008"/>
            <a:ext cx="5749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4510552" y="1798854"/>
            <a:ext cx="7652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5815359" y="1799112"/>
            <a:ext cx="101848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992840" y="2358577"/>
            <a:ext cx="7962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986934" y="2325305"/>
            <a:ext cx="5749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4810699" y="2325305"/>
            <a:ext cx="52264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 rot="10800000" flipH="1" flipV="1">
            <a:off x="792757" y="2529006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407154" y="2545418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937599" y="2564645"/>
            <a:ext cx="4424744" cy="565548"/>
            <a:chOff x="3584119" y="4005011"/>
            <a:chExt cx="4424744" cy="565548"/>
          </a:xfrm>
        </p:grpSpPr>
        <p:sp>
          <p:nvSpPr>
            <p:cNvPr id="111" name="TextBox 110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14" name="Straight Connector 113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6" name="Rectangle 115"/>
          <p:cNvSpPr/>
          <p:nvPr/>
        </p:nvSpPr>
        <p:spPr>
          <a:xfrm>
            <a:off x="1317805" y="26998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1646640" y="26998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2156601" y="270513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2666411" y="27146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2988950" y="27146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ectangle 120"/>
          <p:cNvSpPr/>
          <p:nvPr/>
        </p:nvSpPr>
        <p:spPr>
          <a:xfrm>
            <a:off x="3466964" y="271373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2" name="Rectangle 121"/>
          <p:cNvSpPr/>
          <p:nvPr/>
        </p:nvSpPr>
        <p:spPr>
          <a:xfrm>
            <a:off x="4020524" y="27146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Rectangle 122"/>
          <p:cNvSpPr/>
          <p:nvPr/>
        </p:nvSpPr>
        <p:spPr>
          <a:xfrm>
            <a:off x="4322885" y="27146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/>
          <p:nvPr/>
        </p:nvSpPr>
        <p:spPr>
          <a:xfrm>
            <a:off x="4804370" y="272418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500"/>
                            </p:stCondLst>
                            <p:childTnLst>
                              <p:par>
                                <p:cTn id="6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1000"/>
                            </p:stCondLst>
                            <p:childTnLst>
                              <p:par>
                                <p:cTn id="6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/>
      <p:bldP spid="31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5" grpId="3" animBg="1"/>
      <p:bldP spid="36" grpId="0"/>
      <p:bldP spid="36" grpId="1"/>
      <p:bldP spid="37" grpId="0"/>
      <p:bldP spid="37" grpId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0" grpId="2" animBg="1"/>
      <p:bldP spid="40" grpId="3" animBg="1"/>
      <p:bldP spid="41" grpId="0"/>
      <p:bldP spid="41" grpId="1"/>
      <p:bldP spid="42" grpId="0"/>
      <p:bldP spid="42" grpId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 animBg="1"/>
      <p:bldP spid="88" grpId="0" animBg="1"/>
      <p:bldP spid="89" grpId="0"/>
      <p:bldP spid="108" grpId="0" animBg="1"/>
      <p:bldP spid="108" grpId="1" animBg="1"/>
      <p:bldP spid="109" grpId="0"/>
      <p:bldP spid="109" grpId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23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06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a triangle</a:t>
            </a:r>
          </a:p>
        </p:txBody>
      </p:sp>
    </p:spTree>
    <p:extLst>
      <p:ext uri="{BB962C8B-B14F-4D97-AF65-F5344CB8AC3E}">
        <p14:creationId xmlns:p14="http://schemas.microsoft.com/office/powerpoint/2010/main" val="22027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2554049" y="1859363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84224" y="185618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51277" y="1856188"/>
            <a:ext cx="255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129508" y="1856188"/>
            <a:ext cx="3104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292369" y="1856188"/>
            <a:ext cx="2332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426659" y="185618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607574" y="1856188"/>
            <a:ext cx="666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041340" y="1856188"/>
            <a:ext cx="6551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(–7)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93457" y="185618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671592" y="1856188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925780" y="1840799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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071715" y="1856188"/>
            <a:ext cx="621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140813" y="187371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424868" y="174357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484311" y="204826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519053" y="314739"/>
            <a:ext cx="662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>
              <a:tabLst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Q. Find </a:t>
            </a: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the area of the triangle whose vertices are :</a:t>
            </a:r>
          </a:p>
          <a:p>
            <a:pPr marL="282575" indent="-28257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	(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ii) (2,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3)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(–1, 0)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(2, –4)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151956" y="864861"/>
            <a:ext cx="100475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3057780" y="864861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2066047" y="864861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43064" y="834881"/>
            <a:ext cx="586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818" y="1267749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8494" y="1267749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0256" y="126774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79465" y="125493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55665" y="1254938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58589" y="1153020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518032" y="1448519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67180" y="139184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70872" y="1254938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55580" y="1254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82197" y="1254938"/>
            <a:ext cx="7058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(–4))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19980" y="1254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79773" y="1254938"/>
            <a:ext cx="687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13323" y="1254938"/>
            <a:ext cx="615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39216" y="1254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22164" y="1254938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15649" y="1254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68731" y="1254938"/>
            <a:ext cx="41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38738" y="1254938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30952" y="1254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24571" y="1254938"/>
            <a:ext cx="717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813148" y="370871"/>
            <a:ext cx="1672817" cy="418447"/>
          </a:xfrm>
          <a:prstGeom prst="wedgeRectCallout">
            <a:avLst>
              <a:gd name="adj1" fmla="val 32338"/>
              <a:gd name="adj2" fmla="val 828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889997" y="45000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1683020" y="44654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801165" y="391231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21880" y="39123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2806775" y="300116"/>
            <a:ext cx="1672817" cy="418447"/>
          </a:xfrm>
          <a:prstGeom prst="wedgeRectCallout">
            <a:avLst>
              <a:gd name="adj1" fmla="val -20897"/>
              <a:gd name="adj2" fmla="val 1079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873772" y="35793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3646193" y="36968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2774727" y="32047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76392" y="32047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164193" y="1507397"/>
            <a:ext cx="1917700" cy="472363"/>
            <a:chOff x="6063523" y="2727563"/>
            <a:chExt cx="1917700" cy="472363"/>
          </a:xfrm>
        </p:grpSpPr>
        <p:sp>
          <p:nvSpPr>
            <p:cNvPr id="39" name="Rounded Rectangle 38"/>
            <p:cNvSpPr/>
            <p:nvPr/>
          </p:nvSpPr>
          <p:spPr bwMode="auto">
            <a:xfrm rot="10800000" flipH="1" flipV="1">
              <a:off x="6074522" y="2727563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ABC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1" name="Rectangular Callout 40"/>
          <p:cNvSpPr/>
          <p:nvPr/>
        </p:nvSpPr>
        <p:spPr>
          <a:xfrm>
            <a:off x="4635575" y="364829"/>
            <a:ext cx="1672817" cy="418447"/>
          </a:xfrm>
          <a:prstGeom prst="wedgeRectCallout">
            <a:avLst>
              <a:gd name="adj1" fmla="val -65645"/>
              <a:gd name="adj2" fmla="val 8594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702572" y="42265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5474993" y="43439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4603527" y="38518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395667" y="385189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933446" y="1391846"/>
            <a:ext cx="2801690" cy="586616"/>
            <a:chOff x="5625047" y="2624207"/>
            <a:chExt cx="2801690" cy="586616"/>
          </a:xfrm>
        </p:grpSpPr>
        <p:sp>
          <p:nvSpPr>
            <p:cNvPr id="47" name="Rounded Rectangle 4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72561" y="1404977"/>
            <a:ext cx="2801690" cy="586616"/>
            <a:chOff x="5625047" y="2624207"/>
            <a:chExt cx="2801690" cy="586616"/>
          </a:xfrm>
        </p:grpSpPr>
        <p:sp>
          <p:nvSpPr>
            <p:cNvPr id="50" name="Rounded Rectangle 4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B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80648" y="1466079"/>
            <a:ext cx="2801690" cy="586616"/>
            <a:chOff x="5625047" y="2624207"/>
            <a:chExt cx="2801690" cy="586616"/>
          </a:xfrm>
        </p:grpSpPr>
        <p:sp>
          <p:nvSpPr>
            <p:cNvPr id="53" name="Rounded Rectangle 5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1168043" y="846983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Given :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019825" y="846724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24781" y="846724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3)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04324" y="846724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97160" y="846724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(–1, 0)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132094" y="846724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24428" y="846724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–4)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AutoShape 30"/>
          <p:cNvSpPr>
            <a:spLocks noChangeArrowheads="1"/>
          </p:cNvSpPr>
          <p:nvPr/>
        </p:nvSpPr>
        <p:spPr bwMode="auto">
          <a:xfrm>
            <a:off x="952613" y="3914061"/>
            <a:ext cx="3175104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52915" y="199159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660782" y="2430554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144419" y="245523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28474" y="2346110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2487917" y="2629777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446793" y="2573104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898896" y="2430554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070705" y="2430554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94990" y="2430554"/>
            <a:ext cx="341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459420" y="2430554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661118" y="3013186"/>
            <a:ext cx="281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49734" y="303309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23279" y="292397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2482722" y="320764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2422142" y="315097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754634" y="3033099"/>
            <a:ext cx="833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05318" y="3926469"/>
            <a:ext cx="424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72561" y="3926469"/>
            <a:ext cx="1521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 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073896" y="3926469"/>
            <a:ext cx="5273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is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43571" y="3926469"/>
            <a:ext cx="187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10.5 sq. units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130303" y="352156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93730" y="3500548"/>
            <a:ext cx="7339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10.5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Line 8"/>
          <p:cNvSpPr>
            <a:spLocks noChangeShapeType="1"/>
          </p:cNvSpPr>
          <p:nvPr/>
        </p:nvSpPr>
        <p:spPr bwMode="auto">
          <a:xfrm flipV="1">
            <a:off x="2470334" y="3275331"/>
            <a:ext cx="156125" cy="13262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01" name="Line 8"/>
          <p:cNvSpPr>
            <a:spLocks noChangeShapeType="1"/>
          </p:cNvSpPr>
          <p:nvPr/>
        </p:nvSpPr>
        <p:spPr bwMode="auto">
          <a:xfrm flipV="1">
            <a:off x="3026429" y="3103091"/>
            <a:ext cx="275077" cy="1735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02" name="Rectangle 101"/>
          <p:cNvSpPr/>
          <p:nvPr/>
        </p:nvSpPr>
        <p:spPr>
          <a:xfrm>
            <a:off x="2969116" y="2835621"/>
            <a:ext cx="7339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rgbClr val="FF0000"/>
                </a:solidFill>
                <a:latin typeface="Bookman Old Style" pitchFamily="18" charset="0"/>
              </a:rPr>
              <a:t>10.5</a:t>
            </a:r>
            <a:endParaRPr lang="en-IN" sz="14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 rot="10800000" flipH="1" flipV="1">
            <a:off x="701418" y="2212273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315815" y="2228685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846260" y="2247912"/>
            <a:ext cx="4424744" cy="565548"/>
            <a:chOff x="3584119" y="4005011"/>
            <a:chExt cx="4424744" cy="565548"/>
          </a:xfrm>
        </p:grpSpPr>
        <p:sp>
          <p:nvSpPr>
            <p:cNvPr id="106" name="TextBox 105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1" name="Rectangle 110"/>
          <p:cNvSpPr/>
          <p:nvPr/>
        </p:nvSpPr>
        <p:spPr>
          <a:xfrm>
            <a:off x="1182398" y="238308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1555301" y="238308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2065262" y="238840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2575072" y="239792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2897611" y="239792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3375625" y="239700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3929185" y="239792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4231546" y="239792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4713031" y="240745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176205" y="1574195"/>
            <a:ext cx="6927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689787" y="1574195"/>
            <a:ext cx="6927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939296" y="1582727"/>
            <a:ext cx="6927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033117" y="3500548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09321" y="3500548"/>
            <a:ext cx="424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0"/>
                            </p:stCondLst>
                            <p:childTnLst>
                              <p:par>
                                <p:cTn id="6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5" fill="hold">
                      <p:stCondLst>
                        <p:cond delay="indefinite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2" grpId="0" uiExpand="1" build="p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/>
      <p:bldP spid="31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5" grpId="3" animBg="1"/>
      <p:bldP spid="36" grpId="0"/>
      <p:bldP spid="36" grpId="1"/>
      <p:bldP spid="37" grpId="0"/>
      <p:bldP spid="37" grpId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3" grpId="2" animBg="1"/>
      <p:bldP spid="43" grpId="3" animBg="1"/>
      <p:bldP spid="44" grpId="0"/>
      <p:bldP spid="44" grpId="1"/>
      <p:bldP spid="45" grpId="0"/>
      <p:bldP spid="45" grpId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 animBg="1"/>
      <p:bldP spid="101" grpId="0" animBg="1"/>
      <p:bldP spid="102" grpId="0"/>
      <p:bldP spid="103" grpId="0" animBg="1"/>
      <p:bldP spid="103" grpId="1" animBg="1"/>
      <p:bldP spid="104" grpId="0"/>
      <p:bldP spid="104" grpId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3" grpId="0"/>
      <p:bldP spid="1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4876" y="1711779"/>
            <a:ext cx="3988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    Area of triangle formed is Zero.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102808" y="1079170"/>
            <a:ext cx="88580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3161235" y="1079170"/>
            <a:ext cx="823390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2056319" y="1079170"/>
            <a:ext cx="959813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27865" y="283649"/>
            <a:ext cx="74664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In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each of the following find the value of ‘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’,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for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which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points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are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collinear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(</a:t>
            </a:r>
            <a:r>
              <a:rPr lang="en-US" sz="1600" b="1" kern="0" dirty="0" err="1">
                <a:solidFill>
                  <a:srgbClr val="0000FF"/>
                </a:solidFill>
                <a:latin typeface="Bookman Old Style" pitchFamily="18" charset="0"/>
              </a:rPr>
              <a:t>i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(7, –2) , (5, 1) , (3 , 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865" y="1043824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9688" y="2616224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5034" y="2086167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94989" y="210924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79465" y="2096437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55665" y="2096437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08593" y="199451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6793" y="229001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22056" y="223334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2705" y="2096437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8342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66999" y="2096437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48149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21570" y="2096437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34409" y="2096437"/>
            <a:ext cx="505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39209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83729" y="2096437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12882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88609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67925" y="2096437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88658" y="209643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74895" y="2096437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725596" y="568896"/>
            <a:ext cx="1672817" cy="418447"/>
          </a:xfrm>
          <a:prstGeom prst="wedgeRectCallout">
            <a:avLst>
              <a:gd name="adj1" fmla="val 49420"/>
              <a:gd name="adj2" fmla="val 10258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753805" y="64803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1546828" y="64457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700598" y="58925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7,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485688" y="58925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2670583" y="527325"/>
            <a:ext cx="1672817" cy="418447"/>
          </a:xfrm>
          <a:prstGeom prst="wedgeRectCallout">
            <a:avLst>
              <a:gd name="adj1" fmla="val -1125"/>
              <a:gd name="adj2" fmla="val 9404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2737580" y="58514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3510001" y="59689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2638535" y="54768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40200" y="54768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4499383" y="562854"/>
            <a:ext cx="1672817" cy="418447"/>
          </a:xfrm>
          <a:prstGeom prst="wedgeRectCallout">
            <a:avLst>
              <a:gd name="adj1" fmla="val -41222"/>
              <a:gd name="adj2" fmla="val 8826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4566380" y="62067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5338801" y="63242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467335" y="58321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259475" y="583214"/>
            <a:ext cx="8066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k</a:t>
            </a:r>
            <a:endParaRPr lang="en-IN" sz="1600" b="1" i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299851" y="1061033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10097" y="1061033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27006" y="1061033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(7, –2)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107779" y="1061033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293983" y="106103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(5, 1)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075326" y="1061033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275384" y="1061033"/>
            <a:ext cx="737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(3,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38390" y="2044217"/>
            <a:ext cx="2801690" cy="586616"/>
            <a:chOff x="5625047" y="2624207"/>
            <a:chExt cx="2801690" cy="586616"/>
          </a:xfrm>
        </p:grpSpPr>
        <p:sp>
          <p:nvSpPr>
            <p:cNvPr id="52" name="Rounded Rectangle 51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05301" y="2081775"/>
            <a:ext cx="2801690" cy="586616"/>
            <a:chOff x="5625047" y="2624207"/>
            <a:chExt cx="2801690" cy="586616"/>
          </a:xfrm>
        </p:grpSpPr>
        <p:sp>
          <p:nvSpPr>
            <p:cNvPr id="55" name="Rounded Rectangle 5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48193" y="2068443"/>
            <a:ext cx="2801690" cy="586616"/>
            <a:chOff x="5625047" y="2624207"/>
            <a:chExt cx="2801690" cy="586616"/>
          </a:xfrm>
        </p:grpSpPr>
        <p:sp>
          <p:nvSpPr>
            <p:cNvPr id="58" name="Rounded Rectangle 5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0" name="AutoShape 30"/>
          <p:cNvSpPr>
            <a:spLocks noChangeArrowheads="1"/>
          </p:cNvSpPr>
          <p:nvPr/>
        </p:nvSpPr>
        <p:spPr bwMode="auto">
          <a:xfrm>
            <a:off x="1764517" y="4292088"/>
            <a:ext cx="957077" cy="30594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15061" y="2616224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82950" y="2611480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78202" y="2617621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369126" y="2508174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2417326" y="280419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382589" y="274752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8556" y="2617621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94989" y="262587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113939" y="2617621"/>
            <a:ext cx="5644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558530" y="2617621"/>
            <a:ext cx="290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775545" y="2617621"/>
            <a:ext cx="662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213028" y="2617621"/>
            <a:ext cx="290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447444" y="2617621"/>
            <a:ext cx="695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16782" y="2617621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953259" y="2617621"/>
            <a:ext cx="468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218671" y="2617621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410895" y="2617621"/>
            <a:ext cx="468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805986" y="3151501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592927" y="3129535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76135" y="3135676"/>
            <a:ext cx="8486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360051" y="3013872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2408251" y="3322253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373514" y="3265580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287268" y="3135676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94989" y="315150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05063" y="3135676"/>
            <a:ext cx="4340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7090" y="3151501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57090" y="3604134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90600" y="3604134"/>
            <a:ext cx="767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505022" y="3604134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810652" y="3604134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87776" y="3604134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333875" y="3604134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57090" y="3931355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524000" y="3931355"/>
            <a:ext cx="714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087776" y="3931355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365996" y="3931355"/>
            <a:ext cx="554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–8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57090" y="4268035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707251" y="4268035"/>
            <a:ext cx="408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87776" y="4268035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301067" y="4268035"/>
            <a:ext cx="554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95673" y="1403393"/>
            <a:ext cx="3554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Since the points are collinear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 rot="10800000" flipH="1" flipV="1">
            <a:off x="622578" y="2742243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236975" y="2758655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767420" y="2777882"/>
            <a:ext cx="4424744" cy="565548"/>
            <a:chOff x="3584119" y="4005011"/>
            <a:chExt cx="4424744" cy="565548"/>
          </a:xfrm>
        </p:grpSpPr>
        <p:sp>
          <p:nvSpPr>
            <p:cNvPr id="106" name="TextBox 105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1" name="Rectangle 110"/>
          <p:cNvSpPr/>
          <p:nvPr/>
        </p:nvSpPr>
        <p:spPr>
          <a:xfrm>
            <a:off x="1103558" y="291305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1476461" y="291305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1986422" y="291837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2496232" y="292789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2818771" y="292789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3296785" y="29269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3850345" y="292789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4152706" y="292789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4634191" y="29374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05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uiExpand="1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/>
      <p:bldP spid="32" grpId="1"/>
      <p:bldP spid="33" grpId="0"/>
      <p:bldP spid="33" grpId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6" grpId="2" animBg="1"/>
      <p:bldP spid="36" grpId="3" animBg="1"/>
      <p:bldP spid="37" grpId="0"/>
      <p:bldP spid="37" grpId="1"/>
      <p:bldP spid="38" grpId="0"/>
      <p:bldP spid="38" grpId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/>
      <p:bldP spid="42" grpId="1"/>
      <p:bldP spid="43" grpId="0"/>
      <p:bldP spid="43" grpId="1"/>
      <p:bldP spid="44" grpId="0"/>
      <p:bldP spid="45" grpId="0"/>
      <p:bldP spid="46" grpId="0"/>
      <p:bldP spid="47" grpId="0"/>
      <p:bldP spid="48" grpId="0"/>
      <p:bldP spid="49" grpId="0"/>
      <p:bldP spid="50" grpId="0"/>
      <p:bldP spid="60" grpId="0" animBg="1"/>
      <p:bldP spid="61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3" grpId="1" animBg="1"/>
      <p:bldP spid="104" grpId="0"/>
      <p:bldP spid="104" grpId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9"/>
          <p:cNvSpPr>
            <a:spLocks noChangeArrowheads="1"/>
          </p:cNvSpPr>
          <p:nvPr/>
        </p:nvSpPr>
        <p:spPr bwMode="auto">
          <a:xfrm>
            <a:off x="527865" y="283649"/>
            <a:ext cx="746649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In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each of the following find the value of ‘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’,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for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which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points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are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collinear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(</a:t>
            </a:r>
            <a:r>
              <a:rPr lang="en-US" sz="1600" b="1" kern="0" dirty="0" err="1">
                <a:solidFill>
                  <a:srgbClr val="0000FF"/>
                </a:solidFill>
                <a:latin typeface="Bookman Old Style" pitchFamily="18" charset="0"/>
              </a:rPr>
              <a:t>i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(7, –2) , (5, 1) , (3 , </a:t>
            </a:r>
            <a:r>
              <a:rPr lang="en-US" sz="1600" b="1" i="1" kern="0" dirty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96086" y="1176828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3182454" y="1176828"/>
            <a:ext cx="93869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2077730" y="1176828"/>
            <a:ext cx="913518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521291" y="1122716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8700" y="2683872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1140" y="2185398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91095" y="218539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5571" y="2172587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51771" y="2172587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05267" y="207066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664710" y="236616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633314" y="230949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6091" y="2172587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2369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21026" y="2172587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02176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75597" y="2172587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88436" y="2172587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26304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95538" y="2172587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87620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63347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4567" y="2172587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81477" y="217258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67714" y="2172587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688230" y="707087"/>
            <a:ext cx="1672817" cy="418447"/>
          </a:xfrm>
          <a:prstGeom prst="wedgeRectCallout">
            <a:avLst>
              <a:gd name="adj1" fmla="val 41642"/>
              <a:gd name="adj2" fmla="val 8983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735895" y="78622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1528918" y="78276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647063" y="72744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467778" y="72744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2652673" y="665516"/>
            <a:ext cx="1672817" cy="418447"/>
          </a:xfrm>
          <a:prstGeom prst="wedgeRectCallout">
            <a:avLst>
              <a:gd name="adj1" fmla="val -8685"/>
              <a:gd name="adj2" fmla="val 9636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2694956" y="72333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Rectangle 34"/>
          <p:cNvSpPr/>
          <p:nvPr/>
        </p:nvSpPr>
        <p:spPr>
          <a:xfrm>
            <a:off x="3492091" y="73508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2620625" y="68587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k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22290" y="68587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4481473" y="701045"/>
            <a:ext cx="1672817" cy="418447"/>
          </a:xfrm>
          <a:prstGeom prst="wedgeRectCallout">
            <a:avLst>
              <a:gd name="adj1" fmla="val -44711"/>
              <a:gd name="adj2" fmla="val 8361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4548470" y="75886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5320891" y="77061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449425" y="72140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241565" y="72140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83512" y="1158691"/>
            <a:ext cx="5293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54175" y="1158691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301743" y="1158691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(8, 1)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28998" y="1158691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330346" y="1158691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–4)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68604" y="1158691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98213" y="1158691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(2, –5)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23683" y="1502672"/>
            <a:ext cx="3554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Since  the points are collinear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32896" y="1775465"/>
            <a:ext cx="39180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   Area of triangle formed is Zero.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2" name="AutoShape 30"/>
          <p:cNvSpPr>
            <a:spLocks noChangeArrowheads="1"/>
          </p:cNvSpPr>
          <p:nvPr/>
        </p:nvSpPr>
        <p:spPr bwMode="auto">
          <a:xfrm>
            <a:off x="2011937" y="4229987"/>
            <a:ext cx="970709" cy="3041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002997" y="2698557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9938" y="2677281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14778" y="2713056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57630" y="2593213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2617073" y="2876880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575949" y="282993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170478" y="2683872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91095" y="269855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306289" y="2713056"/>
            <a:ext cx="468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23842" y="2713056"/>
            <a:ext cx="290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97089" y="2713056"/>
            <a:ext cx="386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28275" y="2713493"/>
            <a:ext cx="906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(–6)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08186" y="2713056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30349" y="2713056"/>
            <a:ext cx="351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88680" y="2683872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932429" y="2713056"/>
            <a:ext cx="468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993922" y="3224850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80863" y="3202884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993597" y="3209025"/>
            <a:ext cx="419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(8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48555" y="310091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607998" y="3395602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576602" y="333892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298397" y="3209025"/>
            <a:ext cx="238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291095" y="322485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450797" y="3209025"/>
            <a:ext cx="5284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51238" y="3224850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51238" y="3581869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23947" y="3581869"/>
            <a:ext cx="563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18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24854" y="3581869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821228" y="3581869"/>
            <a:ext cx="4984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83882" y="3581869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48867" y="3581869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51238" y="3880108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771800" y="3880108"/>
            <a:ext cx="563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83882" y="3880108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86869" y="3880108"/>
            <a:ext cx="594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18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1238" y="4209617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55051" y="4209617"/>
            <a:ext cx="408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83882" y="4209617"/>
            <a:ext cx="357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548867" y="4209617"/>
            <a:ext cx="5541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831797" y="3209025"/>
            <a:ext cx="360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069301" y="3202884"/>
            <a:ext cx="691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680257" y="1506090"/>
            <a:ext cx="2801690" cy="586616"/>
            <a:chOff x="5625047" y="2624207"/>
            <a:chExt cx="2801690" cy="586616"/>
          </a:xfrm>
        </p:grpSpPr>
        <p:sp>
          <p:nvSpPr>
            <p:cNvPr id="96" name="Rounded Rectangle 9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706911" y="1532293"/>
            <a:ext cx="2801690" cy="586616"/>
            <a:chOff x="5625047" y="2624207"/>
            <a:chExt cx="2801690" cy="586616"/>
          </a:xfrm>
        </p:grpSpPr>
        <p:sp>
          <p:nvSpPr>
            <p:cNvPr id="99" name="Rounded Rectangle 98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16922" y="1542835"/>
            <a:ext cx="2801690" cy="586616"/>
            <a:chOff x="5625047" y="2624207"/>
            <a:chExt cx="2801690" cy="586616"/>
          </a:xfrm>
        </p:grpSpPr>
        <p:sp>
          <p:nvSpPr>
            <p:cNvPr id="102" name="Rounded Rectangle 101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4" name="Rounded Rectangle 103"/>
          <p:cNvSpPr/>
          <p:nvPr/>
        </p:nvSpPr>
        <p:spPr bwMode="auto">
          <a:xfrm rot="10800000" flipH="1" flipV="1">
            <a:off x="959961" y="2828294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574358" y="2844706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1104803" y="2863933"/>
            <a:ext cx="4424744" cy="565548"/>
            <a:chOff x="3584119" y="4005011"/>
            <a:chExt cx="4424744" cy="565548"/>
          </a:xfrm>
        </p:grpSpPr>
        <p:sp>
          <p:nvSpPr>
            <p:cNvPr id="107" name="TextBox 106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2" name="Rectangle 111"/>
          <p:cNvSpPr/>
          <p:nvPr/>
        </p:nvSpPr>
        <p:spPr>
          <a:xfrm>
            <a:off x="1462975" y="299911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1813844" y="299911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2323805" y="300442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2833615" y="30139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3156154" y="30139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3634168" y="3013024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4187728" y="30139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4490089" y="30139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4971574" y="30234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05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1" grpId="0"/>
      <p:bldP spid="31" grpId="1"/>
      <p:bldP spid="32" grpId="0"/>
      <p:bldP spid="32" grpId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5" grpId="3" animBg="1"/>
      <p:bldP spid="36" grpId="0"/>
      <p:bldP spid="36" grpId="1"/>
      <p:bldP spid="37" grpId="0"/>
      <p:bldP spid="37" grpId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0" grpId="2" animBg="1"/>
      <p:bldP spid="40" grpId="3" animBg="1"/>
      <p:bldP spid="41" grpId="0"/>
      <p:bldP spid="41" grpId="1"/>
      <p:bldP spid="42" grpId="0"/>
      <p:bldP spid="42" grpId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4" grpId="0" animBg="1"/>
      <p:bldP spid="104" grpId="1" animBg="1"/>
      <p:bldP spid="105" grpId="0"/>
      <p:bldP spid="105" grpId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1116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90599" y="822324"/>
            <a:ext cx="3644141" cy="2857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32544" y="520744"/>
            <a:ext cx="5867400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1401898" y="4455238"/>
            <a:ext cx="1950318" cy="3361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9824" y="1241853"/>
            <a:ext cx="3792234" cy="332509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05813" y="2334681"/>
            <a:ext cx="338328" cy="28346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3896" y="2335316"/>
            <a:ext cx="338328" cy="28346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31428" y="2334642"/>
            <a:ext cx="339259" cy="285086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1640" y="2329919"/>
            <a:ext cx="339259" cy="283464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33400" y="1217871"/>
            <a:ext cx="6822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330960" y="1593850"/>
            <a:ext cx="4091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kern="0" dirty="0">
                <a:solidFill>
                  <a:sysClr val="windowText" lastClr="000000"/>
                </a:solidFill>
                <a:latin typeface="Bookman Old Style" pitchFamily="18" charset="0"/>
              </a:rPr>
              <a:t>Let P be the midpoint of </a:t>
            </a:r>
            <a:r>
              <a:rPr lang="en-US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kern="0" dirty="0">
                <a:solidFill>
                  <a:sysClr val="windowText" lastClr="000000"/>
                </a:solidFill>
                <a:latin typeface="Bookman Old Style" pitchFamily="18" charset="0"/>
              </a:rPr>
              <a:t> KR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30960" y="1910318"/>
            <a:ext cx="28600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u="sng" kern="0" dirty="0">
                <a:solidFill>
                  <a:srgbClr val="FF0000"/>
                </a:solidFill>
                <a:latin typeface="Bookman Old Style" pitchFamily="18" charset="0"/>
              </a:rPr>
              <a:t>By midpoint formula,</a:t>
            </a:r>
            <a:endParaRPr lang="en-US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386324" y="3140886"/>
            <a:ext cx="408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671158" y="3125497"/>
            <a:ext cx="336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2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671158" y="3847038"/>
            <a:ext cx="336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2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61646" y="3675618"/>
            <a:ext cx="381049" cy="702707"/>
            <a:chOff x="5361646" y="3777218"/>
            <a:chExt cx="381049" cy="702707"/>
          </a:xfrm>
        </p:grpSpPr>
        <p:sp>
          <p:nvSpPr>
            <p:cNvPr id="21" name="Rectangle 4"/>
            <p:cNvSpPr>
              <a:spLocks noChangeArrowheads="1"/>
            </p:cNvSpPr>
            <p:nvPr/>
          </p:nvSpPr>
          <p:spPr bwMode="auto">
            <a:xfrm>
              <a:off x="5389946" y="3777218"/>
              <a:ext cx="3244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5415010" y="4148693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5361646" y="4110593"/>
              <a:ext cx="3810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5636958" y="3808452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59481" y="3675618"/>
            <a:ext cx="767071" cy="702707"/>
            <a:chOff x="5759481" y="3777218"/>
            <a:chExt cx="767071" cy="702707"/>
          </a:xfrm>
        </p:grpSpPr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5759481" y="3777218"/>
              <a:ext cx="76707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–1.6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5875730" y="4148693"/>
              <a:ext cx="5345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5952492" y="4110593"/>
              <a:ext cx="38104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 fontAlgn="auto">
                <a:spcBef>
                  <a:spcPts val="0"/>
                </a:spcBef>
                <a:spcAft>
                  <a:spcPts val="0"/>
                </a:spcAft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833404" y="4429125"/>
            <a:ext cx="346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Left Bracket 29"/>
          <p:cNvSpPr/>
          <p:nvPr/>
        </p:nvSpPr>
        <p:spPr>
          <a:xfrm flipH="1">
            <a:off x="6389063" y="3750687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eft Bracket 30"/>
          <p:cNvSpPr/>
          <p:nvPr/>
        </p:nvSpPr>
        <p:spPr>
          <a:xfrm>
            <a:off x="5228837" y="3750687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093422" y="2977118"/>
            <a:ext cx="615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2.5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36158" y="297711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703432" y="2977118"/>
            <a:ext cx="8732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(–1.5)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167128" y="3342755"/>
            <a:ext cx="12801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616684" y="3304655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3445395" y="3089390"/>
            <a:ext cx="19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Left Bracket 37"/>
          <p:cNvSpPr/>
          <p:nvPr/>
        </p:nvSpPr>
        <p:spPr>
          <a:xfrm>
            <a:off x="2062705" y="3045401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Left Bracket 38"/>
          <p:cNvSpPr/>
          <p:nvPr/>
        </p:nvSpPr>
        <p:spPr>
          <a:xfrm flipH="1">
            <a:off x="4809113" y="3045401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3581400" y="2977118"/>
            <a:ext cx="7153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–4.3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4115318" y="297711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4263313" y="2977118"/>
            <a:ext cx="600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2.7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3640479" y="3342755"/>
            <a:ext cx="1163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4031846" y="3304655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012369" y="4429125"/>
            <a:ext cx="14166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(0.5, –0.8)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1671158" y="4413736"/>
            <a:ext cx="2782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2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1371600" y="4429125"/>
            <a:ext cx="385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948068" y="1223441"/>
            <a:ext cx="30160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Let  </a:t>
            </a:r>
            <a:r>
              <a:rPr lang="en-US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K(2.5, –4.3)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3620431" y="1218307"/>
            <a:ext cx="18478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R(–1.5</a:t>
            </a:r>
            <a:r>
              <a:rPr lang="en-US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2.7)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386324" y="2417859"/>
            <a:ext cx="408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671158" y="2402470"/>
            <a:ext cx="336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2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2095496" y="2254091"/>
            <a:ext cx="615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2463800" y="225409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2638412" y="2254091"/>
            <a:ext cx="4830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183158" y="261972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2429817" y="2581628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3047951" y="2366363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8" name="Left Bracket 57"/>
          <p:cNvSpPr/>
          <p:nvPr/>
        </p:nvSpPr>
        <p:spPr>
          <a:xfrm>
            <a:off x="2062705" y="232237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Left Bracket 58"/>
          <p:cNvSpPr/>
          <p:nvPr/>
        </p:nvSpPr>
        <p:spPr>
          <a:xfrm flipH="1">
            <a:off x="4192672" y="232237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200400" y="2254091"/>
            <a:ext cx="615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3576638" y="2254091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3773784" y="2254091"/>
            <a:ext cx="4220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3325290" y="261972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3571949" y="2581628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3563280" y="1242953"/>
            <a:ext cx="0" cy="3200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093422" y="3698658"/>
            <a:ext cx="615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2.5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2536158" y="369865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2703433" y="3698658"/>
            <a:ext cx="5901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1.5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2164507" y="4064295"/>
            <a:ext cx="10579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502975" y="4026195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3207271" y="3810930"/>
            <a:ext cx="1955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Left Bracket 72"/>
          <p:cNvSpPr/>
          <p:nvPr/>
        </p:nvSpPr>
        <p:spPr>
          <a:xfrm>
            <a:off x="2062705" y="3766941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Left Bracket 73"/>
          <p:cNvSpPr/>
          <p:nvPr/>
        </p:nvSpPr>
        <p:spPr>
          <a:xfrm flipH="1">
            <a:off x="4580513" y="3766941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3352800" y="3698658"/>
            <a:ext cx="7153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–4.3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3886718" y="3698658"/>
            <a:ext cx="309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4034713" y="3698658"/>
            <a:ext cx="6000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2.7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3411879" y="4064295"/>
            <a:ext cx="11637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3803246" y="4026195"/>
            <a:ext cx="3810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4800600" y="3847038"/>
            <a:ext cx="336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2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2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917037" y="546678"/>
            <a:ext cx="4875142" cy="276606"/>
          </a:xfrm>
          <a:prstGeom prst="roundRect">
            <a:avLst/>
          </a:prstGeom>
          <a:solidFill>
            <a:srgbClr val="FF0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457200" y="503019"/>
            <a:ext cx="6934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the coordinates of the midpoint of segment KR, </a:t>
            </a:r>
            <a:endParaRPr lang="en-US" kern="0" spc="-9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      if  K (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2.5,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 4.3)  and R (– 1.5</a:t>
            </a:r>
            <a:r>
              <a:rPr lang="en-US" kern="0" spc="-9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kern="0" spc="-90" dirty="0" smtClean="0">
                <a:solidFill>
                  <a:srgbClr val="0000FF"/>
                </a:solidFill>
                <a:latin typeface="Bookman Old Style" pitchFamily="18" charset="0"/>
              </a:rPr>
              <a:t>2.7).</a:t>
            </a:r>
            <a:endParaRPr lang="en-US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 rot="10800000" flipH="1" flipV="1">
            <a:off x="4425523" y="1605993"/>
            <a:ext cx="3728303" cy="85930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74053" y="1742711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is the formula is used to find co-ordinates of P?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914805" y="1885420"/>
            <a:ext cx="26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Mid-Point Formula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2209800" y="3302000"/>
            <a:ext cx="11887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634740" y="3282950"/>
            <a:ext cx="11887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 bwMode="auto">
          <a:xfrm rot="10800000" flipH="1" flipV="1">
            <a:off x="1299268" y="3005236"/>
            <a:ext cx="3161322" cy="92897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84516" y="3177336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P be the midpoint of seg KR.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6" name="Rectangle 4"/>
          <p:cNvSpPr>
            <a:spLocks noChangeArrowheads="1"/>
          </p:cNvSpPr>
          <p:nvPr/>
        </p:nvSpPr>
        <p:spPr bwMode="auto">
          <a:xfrm>
            <a:off x="1371600" y="3855521"/>
            <a:ext cx="4089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755184" y="1680976"/>
            <a:ext cx="1402002" cy="646282"/>
            <a:chOff x="5335298" y="5314950"/>
            <a:chExt cx="1402002" cy="646282"/>
          </a:xfrm>
        </p:grpSpPr>
        <p:grpSp>
          <p:nvGrpSpPr>
            <p:cNvPr id="98" name="Group 97"/>
            <p:cNvGrpSpPr/>
            <p:nvPr/>
          </p:nvGrpSpPr>
          <p:grpSpPr>
            <a:xfrm>
              <a:off x="5779798" y="5314950"/>
              <a:ext cx="957502" cy="430273"/>
              <a:chOff x="4875801" y="1413460"/>
              <a:chExt cx="957502" cy="43027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578105" y="1505179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130430" y="1431044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 smtClean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875801" y="1413460"/>
                <a:ext cx="6857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317998" y="1413460"/>
                <a:ext cx="4010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99" name="Straight Connector 98"/>
            <p:cNvCxnSpPr/>
            <p:nvPr/>
          </p:nvCxnSpPr>
          <p:spPr>
            <a:xfrm>
              <a:off x="5891738" y="5663710"/>
              <a:ext cx="624548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4"/>
            <p:cNvSpPr>
              <a:spLocks noChangeArrowheads="1"/>
            </p:cNvSpPr>
            <p:nvPr/>
          </p:nvSpPr>
          <p:spPr bwMode="auto">
            <a:xfrm>
              <a:off x="5977277" y="5622678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01" name="Rectangle 4"/>
            <p:cNvSpPr>
              <a:spLocks noChangeArrowheads="1"/>
            </p:cNvSpPr>
            <p:nvPr/>
          </p:nvSpPr>
          <p:spPr bwMode="auto">
            <a:xfrm>
              <a:off x="5335298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02" name="Rectangle 4"/>
            <p:cNvSpPr>
              <a:spLocks noChangeArrowheads="1"/>
            </p:cNvSpPr>
            <p:nvPr/>
          </p:nvSpPr>
          <p:spPr bwMode="auto">
            <a:xfrm>
              <a:off x="5559444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132560" y="1680976"/>
            <a:ext cx="1372803" cy="641398"/>
            <a:chOff x="6644027" y="5314950"/>
            <a:chExt cx="1372803" cy="641398"/>
          </a:xfrm>
        </p:grpSpPr>
        <p:grpSp>
          <p:nvGrpSpPr>
            <p:cNvPr id="108" name="Group 107"/>
            <p:cNvGrpSpPr/>
            <p:nvPr/>
          </p:nvGrpSpPr>
          <p:grpSpPr>
            <a:xfrm>
              <a:off x="7161644" y="5314950"/>
              <a:ext cx="827034" cy="373722"/>
              <a:chOff x="6257647" y="1413460"/>
              <a:chExt cx="827034" cy="373722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6502030" y="1448628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1600" dirty="0">
                    <a:solidFill>
                      <a:srgbClr val="FFFF00"/>
                    </a:solidFill>
                    <a:latin typeface="Cambria Math"/>
                    <a:ea typeface="Cambria Math"/>
                    <a:sym typeface="Symbol"/>
                  </a:rPr>
                  <a:t>+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257647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86815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09" name="Straight Connector 108"/>
            <p:cNvCxnSpPr/>
            <p:nvPr/>
          </p:nvCxnSpPr>
          <p:spPr>
            <a:xfrm>
              <a:off x="7329827" y="5663710"/>
              <a:ext cx="687003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7401573" y="5617794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1" name="Rectangle 4"/>
            <p:cNvSpPr>
              <a:spLocks noChangeArrowheads="1"/>
            </p:cNvSpPr>
            <p:nvPr/>
          </p:nvSpPr>
          <p:spPr bwMode="auto">
            <a:xfrm>
              <a:off x="6644027" y="5430065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2" name="Rectangle 4"/>
            <p:cNvSpPr>
              <a:spLocks noChangeArrowheads="1"/>
            </p:cNvSpPr>
            <p:nvPr/>
          </p:nvSpPr>
          <p:spPr bwMode="auto">
            <a:xfrm>
              <a:off x="6872627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88" name="Rounded Rectangle 87"/>
          <p:cNvSpPr/>
          <p:nvPr/>
        </p:nvSpPr>
        <p:spPr bwMode="auto">
          <a:xfrm rot="10800000" flipH="1" flipV="1">
            <a:off x="1417000" y="2987488"/>
            <a:ext cx="2761791" cy="89133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02483" y="3155279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us substitute the values.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Rectangular Callout 115"/>
          <p:cNvSpPr/>
          <p:nvPr/>
        </p:nvSpPr>
        <p:spPr>
          <a:xfrm>
            <a:off x="1431868" y="689587"/>
            <a:ext cx="2082591" cy="418447"/>
          </a:xfrm>
          <a:prstGeom prst="wedgeRectCallout">
            <a:avLst>
              <a:gd name="adj1" fmla="val 14116"/>
              <a:gd name="adj2" fmla="val 1134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9" name="Rectangular Callout 118"/>
          <p:cNvSpPr/>
          <p:nvPr/>
        </p:nvSpPr>
        <p:spPr>
          <a:xfrm>
            <a:off x="3721960" y="682700"/>
            <a:ext cx="2124451" cy="418447"/>
          </a:xfrm>
          <a:prstGeom prst="wedgeRectCallout">
            <a:avLst>
              <a:gd name="adj1" fmla="val -231"/>
              <a:gd name="adj2" fmla="val 11948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484516" y="749380"/>
            <a:ext cx="870333" cy="28508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423781" y="709947"/>
            <a:ext cx="1079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2.5,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13745" y="757065"/>
            <a:ext cx="1050644" cy="285086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354849" y="709947"/>
            <a:ext cx="1178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 4.3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82519" y="764708"/>
            <a:ext cx="1051758" cy="269693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709202" y="703060"/>
            <a:ext cx="1252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 1.5,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7633" y="764232"/>
            <a:ext cx="876248" cy="267023"/>
          </a:xfrm>
          <a:prstGeom prst="rect">
            <a:avLst/>
          </a:prstGeom>
          <a:solidFill>
            <a:srgbClr val="FF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white"/>
                </a:solidFill>
              </a:rPr>
              <a:t>`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866734" y="70306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2.7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Rectangle 4"/>
          <p:cNvSpPr>
            <a:spLocks noChangeArrowheads="1"/>
          </p:cNvSpPr>
          <p:nvPr/>
        </p:nvSpPr>
        <p:spPr bwMode="auto">
          <a:xfrm>
            <a:off x="833404" y="3855521"/>
            <a:ext cx="346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833404" y="3140886"/>
            <a:ext cx="346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 fontAlgn="auto">
              <a:spcBef>
                <a:spcPts val="0"/>
              </a:spcBef>
              <a:spcAft>
                <a:spcPts val="0"/>
              </a:spcAft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50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000"/>
                            </p:stCondLst>
                            <p:childTnLst>
                              <p:par>
                                <p:cTn id="3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500"/>
                            </p:stCondLst>
                            <p:childTnLst>
                              <p:par>
                                <p:cTn id="3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000"/>
                            </p:stCondLst>
                            <p:childTnLst>
                              <p:par>
                                <p:cTn id="4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00"/>
                            </p:stCondLst>
                            <p:childTnLst>
                              <p:par>
                                <p:cTn id="4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000"/>
                            </p:stCondLst>
                            <p:childTnLst>
                              <p:par>
                                <p:cTn id="4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00"/>
                            </p:stCondLst>
                            <p:childTnLst>
                              <p:par>
                                <p:cTn id="4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500"/>
                            </p:stCondLst>
                            <p:childTnLst>
                              <p:par>
                                <p:cTn id="5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000"/>
                            </p:stCondLst>
                            <p:childTnLst>
                              <p:par>
                                <p:cTn id="5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5" grpId="0"/>
      <p:bldP spid="16" grpId="0"/>
      <p:bldP spid="17" grpId="0"/>
      <p:bldP spid="18" grpId="0"/>
      <p:bldP spid="19" grpId="0"/>
      <p:bldP spid="24" grpId="0"/>
      <p:bldP spid="29" grpId="0"/>
      <p:bldP spid="30" grpId="0" animBg="1"/>
      <p:bldP spid="31" grpId="0" animBg="1"/>
      <p:bldP spid="32" grpId="0"/>
      <p:bldP spid="33" grpId="0"/>
      <p:bldP spid="34" grpId="0"/>
      <p:bldP spid="36" grpId="0"/>
      <p:bldP spid="37" grpId="0"/>
      <p:bldP spid="38" grpId="0" animBg="1"/>
      <p:bldP spid="39" grpId="0" animBg="1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 animBg="1"/>
      <p:bldP spid="59" grpId="0" animBg="1"/>
      <p:bldP spid="60" grpId="0"/>
      <p:bldP spid="61" grpId="0"/>
      <p:bldP spid="62" grpId="0"/>
      <p:bldP spid="64" grpId="0"/>
      <p:bldP spid="67" grpId="0"/>
      <p:bldP spid="68" grpId="0"/>
      <p:bldP spid="69" grpId="0"/>
      <p:bldP spid="71" grpId="0"/>
      <p:bldP spid="72" grpId="0"/>
      <p:bldP spid="73" grpId="0" animBg="1"/>
      <p:bldP spid="74" grpId="0" animBg="1"/>
      <p:bldP spid="75" grpId="0"/>
      <p:bldP spid="76" grpId="0"/>
      <p:bldP spid="77" grpId="0"/>
      <p:bldP spid="79" grpId="0"/>
      <p:bldP spid="80" grpId="0"/>
      <p:bldP spid="83" grpId="0" animBg="1"/>
      <p:bldP spid="83" grpId="1" animBg="1"/>
      <p:bldP spid="85" grpId="0" animBg="1"/>
      <p:bldP spid="85" grpId="1" animBg="1"/>
      <p:bldP spid="86" grpId="0"/>
      <p:bldP spid="86" grpId="1"/>
      <p:bldP spid="87" grpId="0"/>
      <p:bldP spid="87" grpId="1"/>
      <p:bldP spid="92" grpId="0" animBg="1"/>
      <p:bldP spid="92" grpId="1" animBg="1"/>
      <p:bldP spid="93" grpId="0"/>
      <p:bldP spid="93" grpId="1"/>
      <p:bldP spid="96" grpId="0"/>
      <p:bldP spid="88" grpId="0" animBg="1"/>
      <p:bldP spid="88" grpId="1" animBg="1"/>
      <p:bldP spid="89" grpId="0"/>
      <p:bldP spid="89" grpId="1"/>
      <p:bldP spid="116" grpId="0" animBg="1"/>
      <p:bldP spid="116" grpId="1" animBg="1"/>
      <p:bldP spid="119" grpId="0" animBg="1"/>
      <p:bldP spid="119" grpId="1" animBg="1"/>
      <p:bldP spid="6" grpId="0" animBg="1"/>
      <p:bldP spid="6" grpId="1" animBg="1"/>
      <p:bldP spid="117" grpId="0"/>
      <p:bldP spid="117" grpId="1"/>
      <p:bldP spid="7" grpId="0" animBg="1"/>
      <p:bldP spid="7" grpId="1" animBg="1"/>
      <p:bldP spid="118" grpId="0"/>
      <p:bldP spid="118" grpId="1"/>
      <p:bldP spid="8" grpId="0" animBg="1"/>
      <p:bldP spid="8" grpId="1" animBg="1"/>
      <p:bldP spid="120" grpId="0"/>
      <p:bldP spid="120" grpId="1"/>
      <p:bldP spid="9" grpId="0" animBg="1"/>
      <p:bldP spid="9" grpId="1" animBg="1"/>
      <p:bldP spid="121" grpId="0"/>
      <p:bldP spid="121" grpId="1"/>
      <p:bldP spid="122" grpId="0"/>
      <p:bldP spid="1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860651" y="1902205"/>
            <a:ext cx="645545" cy="274023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Rounded Rectangle 1"/>
          <p:cNvSpPr/>
          <p:nvPr/>
        </p:nvSpPr>
        <p:spPr>
          <a:xfrm>
            <a:off x="6838114" y="1373760"/>
            <a:ext cx="696108" cy="27402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1928270" y="2489436"/>
            <a:ext cx="346097" cy="27058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3628300" y="2346555"/>
            <a:ext cx="719192" cy="56641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1588433" y="2489437"/>
            <a:ext cx="260028" cy="27058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2694547" y="2372612"/>
            <a:ext cx="719192" cy="51491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5484571" y="1857741"/>
            <a:ext cx="645545" cy="274023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AutoShape 30"/>
          <p:cNvSpPr>
            <a:spLocks noChangeArrowheads="1"/>
          </p:cNvSpPr>
          <p:nvPr/>
        </p:nvSpPr>
        <p:spPr bwMode="auto">
          <a:xfrm>
            <a:off x="1326631" y="4320953"/>
            <a:ext cx="3653770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5738" y="603745"/>
            <a:ext cx="81214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coordinates of a points A, where AB is the diameter of a circle </a:t>
            </a:r>
          </a:p>
          <a:p>
            <a:pPr marL="288925" marR="0" lvl="0" indent="-288925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whose centre is (2, –3) and B is (1, 4).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0368" y="1137484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78879" y="1137484"/>
            <a:ext cx="5204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 the coordinates of points A be (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78879" y="1436704"/>
            <a:ext cx="4607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The centre of the circle,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i.e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 point O, is </a:t>
            </a:r>
          </a:p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the midpoint of AB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78879" y="2031469"/>
            <a:ext cx="3137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43387" y="2031469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1341" y="2448231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8" name="Double Bracket 17"/>
          <p:cNvSpPr/>
          <p:nvPr/>
        </p:nvSpPr>
        <p:spPr>
          <a:xfrm>
            <a:off x="2638399" y="2386441"/>
            <a:ext cx="1752195" cy="487443"/>
          </a:xfrm>
          <a:prstGeom prst="bracketPair">
            <a:avLst>
              <a:gd name="adj" fmla="val 2471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2691134" y="2319191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33886" y="2659455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912978" y="231919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17154" y="232236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95056" y="260476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73813" y="245373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681002" y="2661538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09931" y="2318234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40457" y="231823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14045" y="2318234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71891" y="261968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96338" y="2435486"/>
            <a:ext cx="1171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(2, –3)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13861" y="3101135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28432" y="3101135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81341" y="3101135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719522" y="2936044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762274" y="3276308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941366" y="293604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145542" y="293921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923444" y="322161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15042" y="3520246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4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29613" y="3520246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1341" y="3520246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37300" y="3520246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59144" y="3520246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063320" y="352024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87166" y="3858800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01737" y="3858800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1341" y="3858800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09424" y="3858800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640696" y="3000230"/>
            <a:ext cx="0" cy="12113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544338" y="3039570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49056" y="3039570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52033" y="3039570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63519" y="2874479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406271" y="3214743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585363" y="2874479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789539" y="287765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567441" y="316005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98860" y="3473289"/>
            <a:ext cx="5337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950237" y="3473289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53214" y="3473289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81297" y="3473289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03141" y="3473289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07317" y="347328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598861" y="3811843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34738" y="3811843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25338" y="3811843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253421" y="3811843"/>
            <a:ext cx="653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–10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001737" y="4313441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40638" y="4323434"/>
            <a:ext cx="39127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coordinates of A are (3, –10) </a:t>
            </a:r>
            <a:endParaRPr lang="en-IN" sz="1600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392486" y="936014"/>
            <a:ext cx="3173285" cy="1600200"/>
            <a:chOff x="5562600" y="1200150"/>
            <a:chExt cx="3173285" cy="1600200"/>
          </a:xfrm>
        </p:grpSpPr>
        <p:sp>
          <p:nvSpPr>
            <p:cNvPr id="71" name="Oval 70"/>
            <p:cNvSpPr/>
            <p:nvPr/>
          </p:nvSpPr>
          <p:spPr>
            <a:xfrm>
              <a:off x="6410834" y="1200150"/>
              <a:ext cx="1600200" cy="16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6410834" y="2000250"/>
              <a:ext cx="1600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639434" y="1915946"/>
              <a:ext cx="0" cy="1598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703729" y="1915946"/>
              <a:ext cx="0" cy="1598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641939" y="1931999"/>
              <a:ext cx="0" cy="1598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706234" y="1931999"/>
              <a:ext cx="0" cy="1598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7079055" y="2069355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O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069816" y="1797892"/>
              <a:ext cx="2935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030084" y="1801260"/>
              <a:ext cx="339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36504" y="1587700"/>
              <a:ext cx="10777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–3)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562600" y="2069355"/>
              <a:ext cx="83859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b="1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945820" y="2114550"/>
              <a:ext cx="7900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(1, 4)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178930" y="1968246"/>
              <a:ext cx="64008" cy="640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37050" y="2913605"/>
            <a:ext cx="3163809" cy="845877"/>
            <a:chOff x="5445968" y="2555273"/>
            <a:chExt cx="3163809" cy="845877"/>
          </a:xfrm>
        </p:grpSpPr>
        <p:sp>
          <p:nvSpPr>
            <p:cNvPr id="85" name="Rounded Rectangle 84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7" name="Rectangular Callout 86"/>
          <p:cNvSpPr/>
          <p:nvPr/>
        </p:nvSpPr>
        <p:spPr>
          <a:xfrm>
            <a:off x="4169881" y="1388062"/>
            <a:ext cx="1672817" cy="418447"/>
          </a:xfrm>
          <a:prstGeom prst="wedgeRectCallout">
            <a:avLst>
              <a:gd name="adj1" fmla="val 41530"/>
              <a:gd name="adj2" fmla="val 7237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4239746" y="14615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023449" y="146159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4190998" y="140842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</a:t>
            </a:r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997756" y="1408422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y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ular Callout 91"/>
          <p:cNvSpPr/>
          <p:nvPr/>
        </p:nvSpPr>
        <p:spPr>
          <a:xfrm>
            <a:off x="6149214" y="2113885"/>
            <a:ext cx="1672817" cy="418447"/>
          </a:xfrm>
          <a:prstGeom prst="wedgeRectCallout">
            <a:avLst>
              <a:gd name="adj1" fmla="val 65065"/>
              <a:gd name="adj2" fmla="val -4222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6219079" y="218741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002782" y="218741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6170331" y="213424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977089" y="213424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054319" y="2841810"/>
            <a:ext cx="2673538" cy="1098166"/>
            <a:chOff x="6072991" y="3797238"/>
            <a:chExt cx="2673538" cy="1098166"/>
          </a:xfrm>
        </p:grpSpPr>
        <p:grpSp>
          <p:nvGrpSpPr>
            <p:cNvPr id="98" name="Group 97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103" name="Group 102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115" name="TextBox 114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12" name="Straight Connector 111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105" name="Group 104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06" name="Straight Connector 105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7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99" name="Double Bracket 98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1402317" y="333529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1837628" y="333529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2495236" y="3357365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ectangle 120"/>
          <p:cNvSpPr/>
          <p:nvPr/>
        </p:nvSpPr>
        <p:spPr>
          <a:xfrm>
            <a:off x="2943976" y="3347159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22" name="Group 121"/>
          <p:cNvGrpSpPr/>
          <p:nvPr/>
        </p:nvGrpSpPr>
        <p:grpSpPr>
          <a:xfrm>
            <a:off x="973840" y="3992916"/>
            <a:ext cx="2801690" cy="586616"/>
            <a:chOff x="5625047" y="2624207"/>
            <a:chExt cx="2801690" cy="586616"/>
          </a:xfrm>
        </p:grpSpPr>
        <p:sp>
          <p:nvSpPr>
            <p:cNvPr id="123" name="Rounded Rectangle 12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65678" y="3971450"/>
            <a:ext cx="2801690" cy="586616"/>
            <a:chOff x="5625047" y="2624207"/>
            <a:chExt cx="2801690" cy="586616"/>
          </a:xfrm>
        </p:grpSpPr>
        <p:sp>
          <p:nvSpPr>
            <p:cNvPr id="126" name="Rounded Rectangle 125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42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3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500"/>
                            </p:stCondLst>
                            <p:childTnLst>
                              <p:par>
                                <p:cTn id="5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2" grpId="2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10" grpId="0" uiExpand="1" build="p"/>
      <p:bldP spid="11" grpId="0"/>
      <p:bldP spid="13" grpId="0"/>
      <p:bldP spid="14" grpId="0" uiExpand="1" build="p"/>
      <p:bldP spid="15" grpId="0"/>
      <p:bldP spid="16" grpId="0"/>
      <p:bldP spid="17" grpId="0"/>
      <p:bldP spid="18" grpId="0" animBg="1"/>
      <p:bldP spid="19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/>
      <p:bldP spid="96" grpId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17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Midpoint Formula</a:t>
            </a:r>
          </a:p>
        </p:txBody>
      </p:sp>
    </p:spTree>
    <p:extLst>
      <p:ext uri="{BB962C8B-B14F-4D97-AF65-F5344CB8AC3E}">
        <p14:creationId xmlns:p14="http://schemas.microsoft.com/office/powerpoint/2010/main" val="5048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738206" y="1588654"/>
            <a:ext cx="1055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(0, 5)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676990" y="1395176"/>
            <a:ext cx="635485" cy="50226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1278662" y="1386617"/>
            <a:ext cx="699033" cy="48906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874865" y="681237"/>
            <a:ext cx="3633392" cy="271155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4374349" y="914384"/>
            <a:ext cx="1783332" cy="273867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5257238" y="666321"/>
            <a:ext cx="2564857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1674002" y="922954"/>
            <a:ext cx="2182797" cy="27660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355931" y="3643828"/>
            <a:ext cx="1392123" cy="3418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13217" y="645593"/>
            <a:ext cx="73914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the coordinates of the points which divide the line segment  </a:t>
            </a:r>
          </a:p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joining A (–2, 2) and B (2, 8) into four equal parts.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3821" y="1319771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9823" y="1319771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75988" y="1298486"/>
            <a:ext cx="52987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57874" y="126267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Oval 14"/>
          <p:cNvSpPr/>
          <p:nvPr/>
        </p:nvSpPr>
        <p:spPr>
          <a:xfrm>
            <a:off x="4224874" y="126267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Oval 15"/>
          <p:cNvSpPr/>
          <p:nvPr/>
        </p:nvSpPr>
        <p:spPr>
          <a:xfrm>
            <a:off x="5489416" y="126267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7" name="Straight Connector 16"/>
          <p:cNvCxnSpPr/>
          <p:nvPr/>
        </p:nvCxnSpPr>
        <p:spPr>
          <a:xfrm rot="10800000">
            <a:off x="2193766" y="1209840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877730" y="1202186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3584417" y="1224129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312063" y="1319771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44093" y="1574757"/>
            <a:ext cx="926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(2, 8)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861016" y="126267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/>
          <p:cNvSpPr/>
          <p:nvPr/>
        </p:nvSpPr>
        <p:spPr>
          <a:xfrm>
            <a:off x="6702713" y="1319771"/>
            <a:ext cx="405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6251416" y="1202186"/>
            <a:ext cx="0" cy="2025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1438" y="121336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43586" y="1895717"/>
            <a:ext cx="6352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Let the four equal parts be AP , PQ , QR and RB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6564" y="3039366"/>
            <a:ext cx="439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32919" y="3081812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Double Bracket 28"/>
          <p:cNvSpPr/>
          <p:nvPr/>
        </p:nvSpPr>
        <p:spPr>
          <a:xfrm>
            <a:off x="2098149" y="2990456"/>
            <a:ext cx="1919350" cy="502212"/>
          </a:xfrm>
          <a:prstGeom prst="bracketPair">
            <a:avLst>
              <a:gd name="adj" fmla="val 1999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2057674" y="2946467"/>
            <a:ext cx="51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166802" y="3273237"/>
            <a:ext cx="6941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426635" y="294646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81387" y="294646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78337" y="322092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57094" y="306989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3209710" y="3277701"/>
            <a:ext cx="7091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193430" y="2947097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23956" y="294709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17422" y="2947097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94318" y="323584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94217" y="361228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6492" y="3617812"/>
            <a:ext cx="442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26432" y="3629075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3586" y="2234271"/>
            <a:ext cx="3735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 is the midpoint of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AB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59787" y="3638930"/>
            <a:ext cx="1055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(0, 5)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418436" y="2099662"/>
            <a:ext cx="1188460" cy="472363"/>
            <a:chOff x="6787698" y="2727563"/>
            <a:chExt cx="1188460" cy="472363"/>
          </a:xfrm>
        </p:grpSpPr>
        <p:sp>
          <p:nvSpPr>
            <p:cNvPr id="47" name="Rounded Rectangle 46"/>
            <p:cNvSpPr/>
            <p:nvPr/>
          </p:nvSpPr>
          <p:spPr bwMode="auto">
            <a:xfrm rot="10800000" flipH="1" flipV="1">
              <a:off x="6792246" y="2727563"/>
              <a:ext cx="1183912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87698" y="2769800"/>
              <a:ext cx="1143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(–2, 2)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9" name="Oval 48"/>
          <p:cNvSpPr/>
          <p:nvPr/>
        </p:nvSpPr>
        <p:spPr>
          <a:xfrm>
            <a:off x="2777009" y="1262677"/>
            <a:ext cx="73152" cy="73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0" name="Group 49"/>
          <p:cNvGrpSpPr/>
          <p:nvPr/>
        </p:nvGrpSpPr>
        <p:grpSpPr>
          <a:xfrm>
            <a:off x="3444511" y="2097109"/>
            <a:ext cx="1188460" cy="472363"/>
            <a:chOff x="6787698" y="2727563"/>
            <a:chExt cx="1188460" cy="472363"/>
          </a:xfrm>
        </p:grpSpPr>
        <p:sp>
          <p:nvSpPr>
            <p:cNvPr id="51" name="Rounded Rectangle 50"/>
            <p:cNvSpPr/>
            <p:nvPr/>
          </p:nvSpPr>
          <p:spPr bwMode="auto">
            <a:xfrm rot="10800000" flipH="1" flipV="1">
              <a:off x="6792246" y="2727563"/>
              <a:ext cx="1183912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87698" y="2769800"/>
              <a:ext cx="1143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(2, 8)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446055" y="1869045"/>
            <a:ext cx="3449526" cy="830997"/>
            <a:chOff x="5480544" y="2541200"/>
            <a:chExt cx="3449526" cy="830997"/>
          </a:xfrm>
        </p:grpSpPr>
        <p:sp>
          <p:nvSpPr>
            <p:cNvPr id="54" name="Rounded Rectangle 53"/>
            <p:cNvSpPr/>
            <p:nvPr/>
          </p:nvSpPr>
          <p:spPr bwMode="auto">
            <a:xfrm rot="10800000" flipH="1" flipV="1">
              <a:off x="5518037" y="2557417"/>
              <a:ext cx="3344393" cy="79163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480544" y="2541200"/>
              <a:ext cx="34495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For four equal parts, we will have to consider three points between ‘A’ and ‘B’</a:t>
              </a:r>
            </a:p>
          </p:txBody>
        </p:sp>
      </p:grpSp>
      <p:sp>
        <p:nvSpPr>
          <p:cNvPr id="56" name="Oval 55"/>
          <p:cNvSpPr/>
          <p:nvPr/>
        </p:nvSpPr>
        <p:spPr>
          <a:xfrm>
            <a:off x="4222569" y="1264121"/>
            <a:ext cx="73152" cy="731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Oval 56"/>
          <p:cNvSpPr/>
          <p:nvPr/>
        </p:nvSpPr>
        <p:spPr>
          <a:xfrm>
            <a:off x="5487111" y="1264121"/>
            <a:ext cx="73152" cy="731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Oval 57"/>
          <p:cNvSpPr/>
          <p:nvPr/>
        </p:nvSpPr>
        <p:spPr>
          <a:xfrm>
            <a:off x="2774704" y="1264121"/>
            <a:ext cx="73152" cy="731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1143586" y="2575515"/>
            <a:ext cx="3137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217" y="2575515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1" name="Rectangular Callout 60"/>
          <p:cNvSpPr/>
          <p:nvPr/>
        </p:nvSpPr>
        <p:spPr>
          <a:xfrm>
            <a:off x="659439" y="1996627"/>
            <a:ext cx="1672817" cy="418447"/>
          </a:xfrm>
          <a:prstGeom prst="wedgeRectCallout">
            <a:avLst>
              <a:gd name="adj1" fmla="val 8114"/>
              <a:gd name="adj2" fmla="val -12875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729304" y="20701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1513007" y="20701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659536" y="201698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87314" y="201698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635981" y="1623888"/>
            <a:ext cx="3163809" cy="897185"/>
            <a:chOff x="5445968" y="2537791"/>
            <a:chExt cx="3163809" cy="897185"/>
          </a:xfrm>
        </p:grpSpPr>
        <p:sp>
          <p:nvSpPr>
            <p:cNvPr id="67" name="Rounded Rectangle 66"/>
            <p:cNvSpPr/>
            <p:nvPr/>
          </p:nvSpPr>
          <p:spPr bwMode="auto">
            <a:xfrm rot="10800000" flipH="1" flipV="1">
              <a:off x="5445968" y="2537791"/>
              <a:ext cx="3163809" cy="89718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06901" y="1953786"/>
            <a:ext cx="2801690" cy="586616"/>
            <a:chOff x="5625047" y="2624207"/>
            <a:chExt cx="2801690" cy="586616"/>
          </a:xfrm>
        </p:grpSpPr>
        <p:sp>
          <p:nvSpPr>
            <p:cNvPr id="70" name="Rounded Rectangle 6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804921" y="1943128"/>
            <a:ext cx="2801690" cy="586616"/>
            <a:chOff x="5625047" y="2624207"/>
            <a:chExt cx="2801690" cy="586616"/>
          </a:xfrm>
        </p:grpSpPr>
        <p:sp>
          <p:nvSpPr>
            <p:cNvPr id="73" name="Rounded Rectangle 7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5" name="Rectangular Callout 74"/>
          <p:cNvSpPr/>
          <p:nvPr/>
        </p:nvSpPr>
        <p:spPr>
          <a:xfrm>
            <a:off x="5471380" y="2056543"/>
            <a:ext cx="1672817" cy="418447"/>
          </a:xfrm>
          <a:prstGeom prst="wedgeRectCallout">
            <a:avLst>
              <a:gd name="adj1" fmla="val 45928"/>
              <a:gd name="adj2" fmla="val -10596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6313008" y="211671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6324820" y="207347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519157" y="212015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5470409" y="206697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422241" y="1319771"/>
            <a:ext cx="30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215866" y="1574757"/>
            <a:ext cx="8337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(–2, 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4096950" y="2797380"/>
            <a:ext cx="2673538" cy="1098166"/>
            <a:chOff x="6072991" y="3797238"/>
            <a:chExt cx="2673538" cy="1098166"/>
          </a:xfrm>
        </p:grpSpPr>
        <p:grpSp>
          <p:nvGrpSpPr>
            <p:cNvPr id="84" name="Group 83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86" name="Rounded Rectangle 85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101" name="TextBox 100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98" name="Straight Connector 97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9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85" name="Double Bracket 84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4444948" y="329086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5" name="Rectangle 104"/>
          <p:cNvSpPr/>
          <p:nvPr/>
        </p:nvSpPr>
        <p:spPr>
          <a:xfrm>
            <a:off x="4880259" y="329086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6" name="Rectangle 105"/>
          <p:cNvSpPr/>
          <p:nvPr/>
        </p:nvSpPr>
        <p:spPr>
          <a:xfrm>
            <a:off x="5537867" y="3312935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7" name="Rectangle 106"/>
          <p:cNvSpPr/>
          <p:nvPr/>
        </p:nvSpPr>
        <p:spPr>
          <a:xfrm>
            <a:off x="5986607" y="3302729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692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uiExpand="1" build="p"/>
      <p:bldP spid="11" grpId="0"/>
      <p:bldP spid="12" grpId="0"/>
      <p:bldP spid="14" grpId="0" animBg="1"/>
      <p:bldP spid="15" grpId="0" animBg="1"/>
      <p:bldP spid="16" grpId="0" animBg="1"/>
      <p:bldP spid="20" grpId="0"/>
      <p:bldP spid="21" grpId="0"/>
      <p:bldP spid="22" grpId="0" animBg="1"/>
      <p:bldP spid="23" grpId="0"/>
      <p:bldP spid="25" grpId="0"/>
      <p:bldP spid="26" grpId="0"/>
      <p:bldP spid="27" grpId="0"/>
      <p:bldP spid="28" grpId="0"/>
      <p:bldP spid="29" grpId="0" animBg="1"/>
      <p:bldP spid="30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9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/>
      <p:bldP spid="60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65" grpId="0"/>
      <p:bldP spid="65" grpId="1"/>
      <p:bldP spid="75" grpId="0" animBg="1"/>
      <p:bldP spid="75" grpId="1" animBg="1"/>
      <p:bldP spid="76" grpId="0" animBg="1"/>
      <p:bldP spid="76" grpId="1" animBg="1"/>
      <p:bldP spid="77" grpId="0"/>
      <p:bldP spid="77" grpId="1"/>
      <p:bldP spid="78" grpId="0" animBg="1"/>
      <p:bldP spid="78" grpId="1" animBg="1"/>
      <p:bldP spid="79" grpId="0"/>
      <p:bldP spid="79" grpId="1"/>
      <p:bldP spid="80" grpId="0"/>
      <p:bldP spid="81" grpId="0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9"/>
          <p:cNvSpPr>
            <a:spLocks noChangeArrowheads="1"/>
          </p:cNvSpPr>
          <p:nvPr/>
        </p:nvSpPr>
        <p:spPr bwMode="auto">
          <a:xfrm>
            <a:off x="513217" y="645593"/>
            <a:ext cx="739144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.</a:t>
            </a: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the coordinates of the points which divide the line segment  </a:t>
            </a:r>
          </a:p>
          <a:p>
            <a:pPr marL="288925" lvl="0" indent="-288925" algn="l" eaLnBrk="0" hangingPunct="0">
              <a:tabLst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joining A (–2, 2) and B (2, 8) into four equal parts.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33214" y="1511916"/>
            <a:ext cx="879313" cy="599302"/>
            <a:chOff x="6051984" y="4303870"/>
            <a:chExt cx="879313" cy="599302"/>
          </a:xfrm>
        </p:grpSpPr>
        <p:sp>
          <p:nvSpPr>
            <p:cNvPr id="3" name="Rectangle 2"/>
            <p:cNvSpPr/>
            <p:nvPr/>
          </p:nvSpPr>
          <p:spPr>
            <a:xfrm>
              <a:off x="6051984" y="4384664"/>
              <a:ext cx="7573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1, 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4" name="Double Bracket 3"/>
            <p:cNvSpPr/>
            <p:nvPr/>
          </p:nvSpPr>
          <p:spPr>
            <a:xfrm>
              <a:off x="6091083" y="4353002"/>
              <a:ext cx="691371" cy="487443"/>
            </a:xfrm>
            <a:prstGeom prst="bracketPair">
              <a:avLst>
                <a:gd name="adj" fmla="val 1981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endParaRPr lang="en-US" sz="16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312239" y="4303870"/>
              <a:ext cx="6190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13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428522" y="4593731"/>
              <a:ext cx="2861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6390239" y="4564618"/>
              <a:ext cx="3834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36657" y="1472678"/>
            <a:ext cx="1097452" cy="599302"/>
            <a:chOff x="2111923" y="3754219"/>
            <a:chExt cx="1097452" cy="599302"/>
          </a:xfrm>
        </p:grpSpPr>
        <p:sp>
          <p:nvSpPr>
            <p:cNvPr id="9" name="Rectangle 8"/>
            <p:cNvSpPr/>
            <p:nvPr/>
          </p:nvSpPr>
          <p:spPr>
            <a:xfrm>
              <a:off x="2111923" y="3835013"/>
              <a:ext cx="7573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–1, 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2152651" y="3803351"/>
              <a:ext cx="836559" cy="487443"/>
            </a:xfrm>
            <a:prstGeom prst="bracketPair">
              <a:avLst>
                <a:gd name="adj" fmla="val 1981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l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90317" y="3754219"/>
              <a:ext cx="6190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7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621425" y="4044080"/>
              <a:ext cx="28613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591667" y="4014967"/>
              <a:ext cx="3834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445916" y="1328347"/>
            <a:ext cx="845830" cy="47788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3807902" y="1345295"/>
            <a:ext cx="768936" cy="49395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3748579" y="1341172"/>
            <a:ext cx="845830" cy="47788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1176101" y="1369741"/>
            <a:ext cx="768936" cy="49395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509933" y="119893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1000" y="2955363"/>
            <a:ext cx="5316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8055" y="2955363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3" name="Double Bracket 22"/>
          <p:cNvSpPr/>
          <p:nvPr/>
        </p:nvSpPr>
        <p:spPr>
          <a:xfrm>
            <a:off x="1524028" y="2918601"/>
            <a:ext cx="1997283" cy="487443"/>
          </a:xfrm>
          <a:prstGeom prst="bracketPair">
            <a:avLst>
              <a:gd name="adj" fmla="val 2267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Rectangle 23"/>
          <p:cNvSpPr/>
          <p:nvPr/>
        </p:nvSpPr>
        <p:spPr>
          <a:xfrm>
            <a:off x="1507891" y="2873576"/>
            <a:ext cx="51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24767" y="3191615"/>
            <a:ext cx="7516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72090" y="2873576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07796" y="287675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63473" y="313692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42230" y="298589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661626" y="3193698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95235" y="2883728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25761" y="2883728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19227" y="2883728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879454" y="315184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7380" y="2339109"/>
            <a:ext cx="3735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 is the midpoint of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AQ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99875" y="2571024"/>
            <a:ext cx="3137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99182" y="2571024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138207" y="1852676"/>
            <a:ext cx="1672817" cy="418447"/>
          </a:xfrm>
          <a:prstGeom prst="wedgeRectCallout">
            <a:avLst>
              <a:gd name="adj1" fmla="val -23377"/>
              <a:gd name="adj2" fmla="val -7887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1208072" y="192620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1991775" y="192620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1138304" y="187303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66082" y="187303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11208" y="2408270"/>
            <a:ext cx="3163809" cy="845877"/>
            <a:chOff x="5445968" y="2555273"/>
            <a:chExt cx="3163809" cy="845877"/>
          </a:xfrm>
        </p:grpSpPr>
        <p:sp>
          <p:nvSpPr>
            <p:cNvPr id="44" name="Rounded Rectangle 43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26451" y="2388069"/>
            <a:ext cx="2673538" cy="1098166"/>
            <a:chOff x="6072991" y="3797238"/>
            <a:chExt cx="2673538" cy="1098166"/>
          </a:xfrm>
        </p:grpSpPr>
        <p:grpSp>
          <p:nvGrpSpPr>
            <p:cNvPr id="47" name="Group 46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65" name="Rectangle 64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66" name="Rectangle 65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61" name="Straight Connector 60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57" name="TextBox 56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59" name="Rectangle 58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48" name="Double Bracket 47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4574449" y="288155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/>
          <p:cNvSpPr/>
          <p:nvPr/>
        </p:nvSpPr>
        <p:spPr>
          <a:xfrm>
            <a:off x="5009760" y="288155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/>
          <p:cNvSpPr/>
          <p:nvPr/>
        </p:nvSpPr>
        <p:spPr>
          <a:xfrm>
            <a:off x="5667368" y="2903624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6116108" y="289341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71" name="Group 70"/>
          <p:cNvGrpSpPr/>
          <p:nvPr/>
        </p:nvGrpSpPr>
        <p:grpSpPr>
          <a:xfrm>
            <a:off x="701307" y="2437512"/>
            <a:ext cx="2801690" cy="586616"/>
            <a:chOff x="5625047" y="2624207"/>
            <a:chExt cx="2801690" cy="586616"/>
          </a:xfrm>
        </p:grpSpPr>
        <p:sp>
          <p:nvSpPr>
            <p:cNvPr id="72" name="Rounded Rectangle 71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81400" y="2409032"/>
            <a:ext cx="2801690" cy="586616"/>
            <a:chOff x="5625047" y="2624207"/>
            <a:chExt cx="2801690" cy="586616"/>
          </a:xfrm>
        </p:grpSpPr>
        <p:sp>
          <p:nvSpPr>
            <p:cNvPr id="75" name="Rounded Rectangle 7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7" name="Rectangular Callout 76"/>
          <p:cNvSpPr/>
          <p:nvPr/>
        </p:nvSpPr>
        <p:spPr>
          <a:xfrm>
            <a:off x="2965299" y="1971638"/>
            <a:ext cx="1672817" cy="418447"/>
          </a:xfrm>
          <a:prstGeom prst="wedgeRectCallout">
            <a:avLst>
              <a:gd name="adj1" fmla="val 14438"/>
              <a:gd name="adj2" fmla="val -10121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8" name="Rectangle 77"/>
          <p:cNvSpPr/>
          <p:nvPr/>
        </p:nvSpPr>
        <p:spPr>
          <a:xfrm>
            <a:off x="3806927" y="20318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3777744" y="1988567"/>
            <a:ext cx="798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13076" y="203524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2964328" y="19820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AutoShape 30"/>
          <p:cNvSpPr>
            <a:spLocks noChangeArrowheads="1"/>
          </p:cNvSpPr>
          <p:nvPr/>
        </p:nvSpPr>
        <p:spPr bwMode="auto">
          <a:xfrm>
            <a:off x="884933" y="3475668"/>
            <a:ext cx="1570492" cy="59276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99182" y="3571131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63782" y="3596126"/>
            <a:ext cx="332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82185" y="3597863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500682" y="3557578"/>
            <a:ext cx="75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–1,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Double Bracket 86"/>
          <p:cNvSpPr/>
          <p:nvPr/>
        </p:nvSpPr>
        <p:spPr>
          <a:xfrm>
            <a:off x="1541410" y="3525916"/>
            <a:ext cx="836559" cy="487443"/>
          </a:xfrm>
          <a:prstGeom prst="bracketPair">
            <a:avLst>
              <a:gd name="adj" fmla="val 1395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>
            <a:off x="1990258" y="3476784"/>
            <a:ext cx="3219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2010184" y="3766645"/>
            <a:ext cx="2861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955954" y="3712132"/>
            <a:ext cx="383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108501" y="1157939"/>
            <a:ext cx="6254750" cy="711125"/>
            <a:chOff x="1289050" y="1123950"/>
            <a:chExt cx="6254750" cy="711125"/>
          </a:xfrm>
        </p:grpSpPr>
        <p:sp>
          <p:nvSpPr>
            <p:cNvPr id="92" name="Rectangle 91"/>
            <p:cNvSpPr/>
            <p:nvPr/>
          </p:nvSpPr>
          <p:spPr>
            <a:xfrm>
              <a:off x="1495425" y="1241535"/>
              <a:ext cx="30499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752725" y="1241535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140749" y="1241535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289050" y="1496521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(–2, 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1649172" y="1220250"/>
              <a:ext cx="529875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1631058" y="11844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Oval 97"/>
            <p:cNvSpPr/>
            <p:nvPr/>
          </p:nvSpPr>
          <p:spPr>
            <a:xfrm>
              <a:off x="4298058" y="11844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9" name="Oval 98"/>
            <p:cNvSpPr/>
            <p:nvPr/>
          </p:nvSpPr>
          <p:spPr>
            <a:xfrm>
              <a:off x="5562600" y="11844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00" name="Straight Connector 99"/>
            <p:cNvCxnSpPr/>
            <p:nvPr/>
          </p:nvCxnSpPr>
          <p:spPr>
            <a:xfrm rot="10800000">
              <a:off x="2266950" y="1131604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10800000">
              <a:off x="4950914" y="1123950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>
              <a:off x="3657601" y="1145893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5385247" y="1241535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617277" y="1496521"/>
              <a:ext cx="9265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(2, 8)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934200" y="11844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775897" y="1241535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rot="10800000">
              <a:off x="6324600" y="1123950"/>
              <a:ext cx="0" cy="2025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2850193" y="1184441"/>
              <a:ext cx="73152" cy="731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295753" y="1185885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560295" y="1185885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1" name="Oval 110"/>
            <p:cNvSpPr/>
            <p:nvPr/>
          </p:nvSpPr>
          <p:spPr>
            <a:xfrm>
              <a:off x="2847888" y="1185885"/>
              <a:ext cx="73152" cy="7315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018478" y="1476401"/>
              <a:ext cx="7564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(0, 5)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4351349" y="3565425"/>
            <a:ext cx="483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616343" y="3565425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Double Bracket 114"/>
          <p:cNvSpPr/>
          <p:nvPr/>
        </p:nvSpPr>
        <p:spPr>
          <a:xfrm>
            <a:off x="5022115" y="3528663"/>
            <a:ext cx="1957929" cy="487443"/>
          </a:xfrm>
          <a:prstGeom prst="bracketPair">
            <a:avLst>
              <a:gd name="adj" fmla="val 206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4999585" y="3486811"/>
            <a:ext cx="51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5150896" y="3801677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349974" y="348681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509488" y="348998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99366" y="3746985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790823" y="359595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6110219" y="3794234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144558" y="3489030"/>
            <a:ext cx="3148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375084" y="3489030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568550" y="3489030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330428" y="373446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847380" y="4048644"/>
            <a:ext cx="3735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 is the midpoint of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QB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3318" y="4336983"/>
            <a:ext cx="31376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By Midpoint Formula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99182" y="4336983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574229" y="287043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Rectangle 130"/>
          <p:cNvSpPr/>
          <p:nvPr/>
        </p:nvSpPr>
        <p:spPr>
          <a:xfrm>
            <a:off x="5009540" y="287043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2" name="Rectangle 131"/>
          <p:cNvSpPr/>
          <p:nvPr/>
        </p:nvSpPr>
        <p:spPr>
          <a:xfrm>
            <a:off x="5667148" y="2892504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3" name="Rectangle 132"/>
          <p:cNvSpPr/>
          <p:nvPr/>
        </p:nvSpPr>
        <p:spPr>
          <a:xfrm>
            <a:off x="6115888" y="288229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34" name="Group 133"/>
          <p:cNvGrpSpPr/>
          <p:nvPr/>
        </p:nvGrpSpPr>
        <p:grpSpPr>
          <a:xfrm>
            <a:off x="693429" y="2384355"/>
            <a:ext cx="2801690" cy="586616"/>
            <a:chOff x="5625047" y="2624207"/>
            <a:chExt cx="2801690" cy="586616"/>
          </a:xfrm>
        </p:grpSpPr>
        <p:sp>
          <p:nvSpPr>
            <p:cNvPr id="135" name="Rounded Rectangle 13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719621" y="2390085"/>
            <a:ext cx="2801690" cy="586616"/>
            <a:chOff x="5625047" y="2624207"/>
            <a:chExt cx="2801690" cy="586616"/>
          </a:xfrm>
        </p:grpSpPr>
        <p:sp>
          <p:nvSpPr>
            <p:cNvPr id="138" name="Rounded Rectangle 13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0" name="Rectangular Callout 139"/>
          <p:cNvSpPr/>
          <p:nvPr/>
        </p:nvSpPr>
        <p:spPr>
          <a:xfrm>
            <a:off x="5741336" y="1971638"/>
            <a:ext cx="1672817" cy="418447"/>
          </a:xfrm>
          <a:prstGeom prst="wedgeRectCallout">
            <a:avLst>
              <a:gd name="adj1" fmla="val 16814"/>
              <a:gd name="adj2" fmla="val -11071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1" name="Rectangle 140"/>
          <p:cNvSpPr/>
          <p:nvPr/>
        </p:nvSpPr>
        <p:spPr>
          <a:xfrm>
            <a:off x="6582964" y="20318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2" name="Rectangle 141"/>
          <p:cNvSpPr/>
          <p:nvPr/>
        </p:nvSpPr>
        <p:spPr>
          <a:xfrm>
            <a:off x="6553781" y="1988567"/>
            <a:ext cx="798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8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789113" y="203524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4" name="Rectangle 143"/>
          <p:cNvSpPr/>
          <p:nvPr/>
        </p:nvSpPr>
        <p:spPr>
          <a:xfrm>
            <a:off x="5740365" y="19820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AutoShape 30"/>
          <p:cNvSpPr>
            <a:spLocks noChangeArrowheads="1"/>
          </p:cNvSpPr>
          <p:nvPr/>
        </p:nvSpPr>
        <p:spPr bwMode="auto">
          <a:xfrm>
            <a:off x="4395252" y="4072088"/>
            <a:ext cx="1524305" cy="5835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019002" y="4162932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401138" y="4187927"/>
            <a:ext cx="332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619541" y="4189664"/>
            <a:ext cx="369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004735" y="4149379"/>
            <a:ext cx="75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1,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0" name="Double Bracket 149"/>
          <p:cNvSpPr/>
          <p:nvPr/>
        </p:nvSpPr>
        <p:spPr>
          <a:xfrm>
            <a:off x="5019132" y="4117717"/>
            <a:ext cx="836559" cy="487443"/>
          </a:xfrm>
          <a:prstGeom prst="bracketPair">
            <a:avLst>
              <a:gd name="adj" fmla="val 1981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1" name="Rectangle 150"/>
          <p:cNvSpPr/>
          <p:nvPr/>
        </p:nvSpPr>
        <p:spPr>
          <a:xfrm>
            <a:off x="5400201" y="4068585"/>
            <a:ext cx="474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5461538" y="4358446"/>
            <a:ext cx="3388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5435177" y="4315044"/>
            <a:ext cx="3834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3990680" y="2565808"/>
            <a:ext cx="0" cy="1950834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ular Callout 154"/>
          <p:cNvSpPr/>
          <p:nvPr/>
        </p:nvSpPr>
        <p:spPr>
          <a:xfrm>
            <a:off x="3407741" y="1942890"/>
            <a:ext cx="1672817" cy="418447"/>
          </a:xfrm>
          <a:prstGeom prst="wedgeRectCallout">
            <a:avLst>
              <a:gd name="adj1" fmla="val 17026"/>
              <a:gd name="adj2" fmla="val -8837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6" name="Rectangle 155"/>
          <p:cNvSpPr/>
          <p:nvPr/>
        </p:nvSpPr>
        <p:spPr>
          <a:xfrm>
            <a:off x="3477606" y="201642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7" name="Rectangle 156"/>
          <p:cNvSpPr/>
          <p:nvPr/>
        </p:nvSpPr>
        <p:spPr>
          <a:xfrm>
            <a:off x="4261309" y="201642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8" name="Rectangle 157"/>
          <p:cNvSpPr/>
          <p:nvPr/>
        </p:nvSpPr>
        <p:spPr>
          <a:xfrm>
            <a:off x="3407838" y="196325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235616" y="196325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1458927" y="1262092"/>
            <a:ext cx="2690984" cy="1036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129790" y="1253453"/>
            <a:ext cx="2664341" cy="1036"/>
          </a:xfrm>
          <a:prstGeom prst="line">
            <a:avLst/>
          </a:prstGeom>
          <a:ln w="28575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2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5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/>
      <p:bldP spid="22" grpId="0"/>
      <p:bldP spid="23" grpId="0" animBg="1"/>
      <p:bldP spid="24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1" grpId="1"/>
      <p:bldP spid="42" grpId="0"/>
      <p:bldP spid="42" grpId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7" grpId="0" animBg="1"/>
      <p:bldP spid="77" grpId="1" animBg="1"/>
      <p:bldP spid="78" grpId="0" animBg="1"/>
      <p:bldP spid="78" grpId="1" animBg="1"/>
      <p:bldP spid="79" grpId="0"/>
      <p:bldP spid="79" grpId="1"/>
      <p:bldP spid="80" grpId="0" animBg="1"/>
      <p:bldP spid="80" grpId="1" animBg="1"/>
      <p:bldP spid="81" grpId="0"/>
      <p:bldP spid="81" grpId="1"/>
      <p:bldP spid="82" grpId="0" animBg="1"/>
      <p:bldP spid="83" grpId="0"/>
      <p:bldP spid="84" grpId="0"/>
      <p:bldP spid="85" grpId="0"/>
      <p:bldP spid="86" grpId="0"/>
      <p:bldP spid="87" grpId="0" animBg="1"/>
      <p:bldP spid="88" grpId="0"/>
      <p:bldP spid="90" grpId="0"/>
      <p:bldP spid="113" grpId="0"/>
      <p:bldP spid="114" grpId="0"/>
      <p:bldP spid="115" grpId="0" animBg="1"/>
      <p:bldP spid="116" grpId="0"/>
      <p:bldP spid="118" grpId="0"/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40" grpId="0" animBg="1"/>
      <p:bldP spid="140" grpId="1" animBg="1"/>
      <p:bldP spid="141" grpId="0" animBg="1"/>
      <p:bldP spid="141" grpId="1" animBg="1"/>
      <p:bldP spid="142" grpId="0"/>
      <p:bldP spid="142" grpId="1"/>
      <p:bldP spid="143" grpId="0" animBg="1"/>
      <p:bldP spid="143" grpId="1" animBg="1"/>
      <p:bldP spid="144" grpId="0"/>
      <p:bldP spid="144" grpId="1"/>
      <p:bldP spid="145" grpId="0" animBg="1"/>
      <p:bldP spid="146" grpId="0"/>
      <p:bldP spid="147" grpId="0"/>
      <p:bldP spid="148" grpId="0"/>
      <p:bldP spid="149" grpId="0"/>
      <p:bldP spid="150" grpId="0" animBg="1"/>
      <p:bldP spid="151" grpId="0"/>
      <p:bldP spid="153" grpId="0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/>
      <p:bldP spid="158" grpId="1"/>
      <p:bldP spid="159" grpId="0"/>
      <p:bldP spid="15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- 4</Template>
  <TotalTime>14012</TotalTime>
  <Words>4574</Words>
  <Application>Microsoft Office PowerPoint</Application>
  <PresentationFormat>On-screen Show (16:9)</PresentationFormat>
  <Paragraphs>1596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38</vt:i4>
      </vt:variant>
    </vt:vector>
  </HeadingPairs>
  <TitlesOfParts>
    <vt:vector size="61" baseType="lpstr">
      <vt:lpstr>SimSun</vt:lpstr>
      <vt:lpstr>Wingdings</vt:lpstr>
      <vt:lpstr>Arial Rounded MT Bold</vt:lpstr>
      <vt:lpstr>Cambria Math</vt:lpstr>
      <vt:lpstr>Bookman Old Style</vt:lpstr>
      <vt:lpstr>Agency FB</vt:lpstr>
      <vt:lpstr>Symbol</vt:lpstr>
      <vt:lpstr>Garamond</vt:lpstr>
      <vt:lpstr>Arial</vt:lpstr>
      <vt:lpstr>Calibri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1_Office Theme</vt:lpstr>
      <vt:lpstr>6_Custom Design</vt:lpstr>
      <vt:lpstr>7_Custom Design</vt:lpstr>
      <vt:lpstr>8_Custom Design</vt:lpstr>
      <vt:lpstr>9_Custom Design</vt:lpstr>
      <vt:lpstr>10_Custom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MT, DTP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Preeti</dc:creator>
  <cp:lastModifiedBy>T.S BORA</cp:lastModifiedBy>
  <cp:revision>1455</cp:revision>
  <dcterms:created xsi:type="dcterms:W3CDTF">2009-03-06T12:38:18Z</dcterms:created>
  <dcterms:modified xsi:type="dcterms:W3CDTF">2022-04-23T05:04:20Z</dcterms:modified>
</cp:coreProperties>
</file>